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Lst>
  <p:sldSz cx="18288000" cy="10287000"/>
  <p:notesSz cx="6858000" cy="9144000"/>
  <p:embeddedFontLst>
    <p:embeddedFont>
      <p:font typeface="Pinyon Script" charset="1" panose="020105010801010D0002"/>
      <p:regular r:id="rId6"/>
    </p:embeddedFont>
    <p:embeddedFont>
      <p:font typeface="Glacial Indifference" charset="1" panose="00000000000000000000"/>
      <p:regular r:id="rId7"/>
    </p:embeddedFont>
    <p:embeddedFont>
      <p:font typeface="Glacial Indifference Bold" charset="1" panose="00000800000000000000"/>
      <p:regular r:id="rId8"/>
    </p:embeddedFont>
    <p:embeddedFont>
      <p:font typeface="Glacial Indifference Italics" charset="1" panose="00000000000000000000"/>
      <p:regular r:id="rId9"/>
    </p:embeddedFont>
    <p:embeddedFont>
      <p:font typeface="Glacial Indifference Bold Italics" charset="1" panose="0000080000000000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Bobby Jones Condensed Soft" charset="1" panose="00000000000000000000"/>
      <p:regular r:id="rId15"/>
    </p:embeddedFont>
    <p:embeddedFont>
      <p:font typeface="TT Berlinerins" charset="1" panose="02000506040000020004"/>
      <p:regular r:id="rId16"/>
    </p:embeddedFont>
    <p:embeddedFont>
      <p:font typeface="29LT Makina" charset="1" panose="00000500000000000000"/>
      <p:regular r:id="rId17"/>
    </p:embeddedFont>
    <p:embeddedFont>
      <p:font typeface="29LT Makina Bold" charset="1" panose="00000800000000000000"/>
      <p:regular r:id="rId18"/>
    </p:embeddedFont>
    <p:embeddedFont>
      <p:font typeface="29LT Makina Light" charset="1" panose="000004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0.pn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0.pn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23.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17.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https://www.britannica.com/technology/computer" TargetMode="External" Type="http://schemas.openxmlformats.org/officeDocument/2006/relationships/hyperlink"/><Relationship Id="rId6" Target="https://www.britannica.com/technology/robot-technology" TargetMode="External" Type="http://schemas.openxmlformats.org/officeDocument/2006/relationships/hyperlink"/><Relationship Id="rId7" Target="https://www.merriam-webster.com/dictionary/intellectual" TargetMode="External" Type="http://schemas.openxmlformats.org/officeDocument/2006/relationships/hyperlink"/><Relationship Id="rId8" Target="../media/image10.png" Type="http://schemas.openxmlformats.org/officeDocument/2006/relationships/image"/><Relationship Id="rId9" Target="../media/image1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99999">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2439" t="-34187" r="-1379" b="-60069"/>
            </a:stretch>
          </a:blipFill>
        </p:spPr>
      </p:sp>
      <p:sp>
        <p:nvSpPr>
          <p:cNvPr name="Freeform 3" id="3"/>
          <p:cNvSpPr/>
          <p:nvPr/>
        </p:nvSpPr>
        <p:spPr>
          <a:xfrm flipH="true" flipV="false" rot="-584761">
            <a:off x="-5488932" y="-3903053"/>
            <a:ext cx="21097584" cy="7806106"/>
          </a:xfrm>
          <a:custGeom>
            <a:avLst/>
            <a:gdLst/>
            <a:ahLst/>
            <a:cxnLst/>
            <a:rect r="r" b="b" t="t" l="l"/>
            <a:pathLst>
              <a:path h="7806106" w="21097584">
                <a:moveTo>
                  <a:pt x="21097584" y="0"/>
                </a:moveTo>
                <a:lnTo>
                  <a:pt x="0" y="0"/>
                </a:lnTo>
                <a:lnTo>
                  <a:pt x="0" y="7806106"/>
                </a:lnTo>
                <a:lnTo>
                  <a:pt x="21097584" y="7806106"/>
                </a:lnTo>
                <a:lnTo>
                  <a:pt x="21097584" y="0"/>
                </a:lnTo>
                <a:close/>
              </a:path>
            </a:pathLst>
          </a:custGeom>
          <a:blipFill>
            <a:blip r:embed="rId3"/>
            <a:stretch>
              <a:fillRect l="0" t="0" r="0" b="0"/>
            </a:stretch>
          </a:blipFill>
        </p:spPr>
      </p:sp>
      <p:sp>
        <p:nvSpPr>
          <p:cNvPr name="Freeform 4" id="4"/>
          <p:cNvSpPr/>
          <p:nvPr/>
        </p:nvSpPr>
        <p:spPr>
          <a:xfrm flipH="false" flipV="false" rot="-1285645">
            <a:off x="14102232" y="-2409692"/>
            <a:ext cx="9873764" cy="11237543"/>
          </a:xfrm>
          <a:custGeom>
            <a:avLst/>
            <a:gdLst/>
            <a:ahLst/>
            <a:cxnLst/>
            <a:rect r="r" b="b" t="t" l="l"/>
            <a:pathLst>
              <a:path h="11237543" w="9873764">
                <a:moveTo>
                  <a:pt x="0" y="0"/>
                </a:moveTo>
                <a:lnTo>
                  <a:pt x="9873763" y="0"/>
                </a:lnTo>
                <a:lnTo>
                  <a:pt x="9873763" y="11237543"/>
                </a:lnTo>
                <a:lnTo>
                  <a:pt x="0" y="11237543"/>
                </a:lnTo>
                <a:lnTo>
                  <a:pt x="0" y="0"/>
                </a:lnTo>
                <a:close/>
              </a:path>
            </a:pathLst>
          </a:custGeom>
          <a:blipFill>
            <a:blip r:embed="rId4"/>
            <a:stretch>
              <a:fillRect l="0" t="0" r="0" b="0"/>
            </a:stretch>
          </a:blipFill>
        </p:spPr>
      </p:sp>
      <p:sp>
        <p:nvSpPr>
          <p:cNvPr name="Freeform 5" id="5"/>
          <p:cNvSpPr/>
          <p:nvPr/>
        </p:nvSpPr>
        <p:spPr>
          <a:xfrm flipH="false" flipV="false" rot="-671722">
            <a:off x="-1726733" y="2171593"/>
            <a:ext cx="9873764" cy="11237543"/>
          </a:xfrm>
          <a:custGeom>
            <a:avLst/>
            <a:gdLst/>
            <a:ahLst/>
            <a:cxnLst/>
            <a:rect r="r" b="b" t="t" l="l"/>
            <a:pathLst>
              <a:path h="11237543" w="9873764">
                <a:moveTo>
                  <a:pt x="0" y="0"/>
                </a:moveTo>
                <a:lnTo>
                  <a:pt x="9873764" y="0"/>
                </a:lnTo>
                <a:lnTo>
                  <a:pt x="9873764" y="11237543"/>
                </a:lnTo>
                <a:lnTo>
                  <a:pt x="0" y="11237543"/>
                </a:lnTo>
                <a:lnTo>
                  <a:pt x="0" y="0"/>
                </a:lnTo>
                <a:close/>
              </a:path>
            </a:pathLst>
          </a:custGeom>
          <a:blipFill>
            <a:blip r:embed="rId4"/>
            <a:stretch>
              <a:fillRect l="0" t="0" r="0" b="0"/>
            </a:stretch>
          </a:blipFill>
        </p:spPr>
      </p:sp>
      <p:sp>
        <p:nvSpPr>
          <p:cNvPr name="Freeform 6" id="6"/>
          <p:cNvSpPr/>
          <p:nvPr/>
        </p:nvSpPr>
        <p:spPr>
          <a:xfrm flipH="false" flipV="false" rot="-946319">
            <a:off x="2714620" y="6932473"/>
            <a:ext cx="25224615" cy="5770131"/>
          </a:xfrm>
          <a:custGeom>
            <a:avLst/>
            <a:gdLst/>
            <a:ahLst/>
            <a:cxnLst/>
            <a:rect r="r" b="b" t="t" l="l"/>
            <a:pathLst>
              <a:path h="5770131" w="25224615">
                <a:moveTo>
                  <a:pt x="0" y="0"/>
                </a:moveTo>
                <a:lnTo>
                  <a:pt x="25224616" y="0"/>
                </a:lnTo>
                <a:lnTo>
                  <a:pt x="25224616" y="5770131"/>
                </a:lnTo>
                <a:lnTo>
                  <a:pt x="0" y="5770131"/>
                </a:lnTo>
                <a:lnTo>
                  <a:pt x="0" y="0"/>
                </a:lnTo>
                <a:close/>
              </a:path>
            </a:pathLst>
          </a:custGeom>
          <a:blipFill>
            <a:blip r:embed="rId5"/>
            <a:stretch>
              <a:fillRect l="0" t="0" r="0" b="0"/>
            </a:stretch>
          </a:blipFill>
        </p:spPr>
      </p:sp>
      <p:sp>
        <p:nvSpPr>
          <p:cNvPr name="Freeform 7" id="7"/>
          <p:cNvSpPr/>
          <p:nvPr/>
        </p:nvSpPr>
        <p:spPr>
          <a:xfrm flipH="false" flipV="false" rot="-312520">
            <a:off x="1542080" y="861738"/>
            <a:ext cx="14799166" cy="9389417"/>
          </a:xfrm>
          <a:custGeom>
            <a:avLst/>
            <a:gdLst/>
            <a:ahLst/>
            <a:cxnLst/>
            <a:rect r="r" b="b" t="t" l="l"/>
            <a:pathLst>
              <a:path h="9389417" w="14799166">
                <a:moveTo>
                  <a:pt x="0" y="0"/>
                </a:moveTo>
                <a:lnTo>
                  <a:pt x="14799166" y="0"/>
                </a:lnTo>
                <a:lnTo>
                  <a:pt x="14799166" y="9389417"/>
                </a:lnTo>
                <a:lnTo>
                  <a:pt x="0" y="9389417"/>
                </a:lnTo>
                <a:lnTo>
                  <a:pt x="0" y="0"/>
                </a:lnTo>
                <a:close/>
              </a:path>
            </a:pathLst>
          </a:custGeom>
          <a:blipFill>
            <a:blip r:embed="rId6"/>
            <a:stretch>
              <a:fillRect l="0" t="0" r="0" b="0"/>
            </a:stretch>
          </a:blipFill>
        </p:spPr>
      </p:sp>
      <p:sp>
        <p:nvSpPr>
          <p:cNvPr name="Freeform 8" id="8"/>
          <p:cNvSpPr/>
          <p:nvPr/>
        </p:nvSpPr>
        <p:spPr>
          <a:xfrm flipH="false" flipV="false" rot="10691366">
            <a:off x="6600945" y="2166369"/>
            <a:ext cx="5147200" cy="2058880"/>
          </a:xfrm>
          <a:custGeom>
            <a:avLst/>
            <a:gdLst/>
            <a:ahLst/>
            <a:cxnLst/>
            <a:rect r="r" b="b" t="t" l="l"/>
            <a:pathLst>
              <a:path h="2058880" w="5147200">
                <a:moveTo>
                  <a:pt x="0" y="0"/>
                </a:moveTo>
                <a:lnTo>
                  <a:pt x="5147200" y="0"/>
                </a:lnTo>
                <a:lnTo>
                  <a:pt x="5147200" y="2058880"/>
                </a:lnTo>
                <a:lnTo>
                  <a:pt x="0" y="2058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286250">
            <a:off x="5762798" y="7189086"/>
            <a:ext cx="7722116" cy="810247"/>
          </a:xfrm>
          <a:prstGeom prst="rect">
            <a:avLst/>
          </a:prstGeom>
        </p:spPr>
        <p:txBody>
          <a:bodyPr anchor="t" rtlCol="false" tIns="0" lIns="0" bIns="0" rIns="0">
            <a:spAutoFit/>
          </a:bodyPr>
          <a:lstStyle/>
          <a:p>
            <a:pPr algn="ctr">
              <a:lnSpc>
                <a:spcPts val="6180"/>
              </a:lnSpc>
            </a:pPr>
            <a:r>
              <a:rPr lang="en-US" sz="6059" spc="-387">
                <a:solidFill>
                  <a:srgbClr val="000000"/>
                </a:solidFill>
                <a:latin typeface="29LT Makina"/>
              </a:rPr>
              <a:t>by Milan Sharma</a:t>
            </a:r>
          </a:p>
        </p:txBody>
      </p:sp>
      <p:sp>
        <p:nvSpPr>
          <p:cNvPr name="TextBox 10" id="10"/>
          <p:cNvSpPr txBox="true"/>
          <p:nvPr/>
        </p:nvSpPr>
        <p:spPr>
          <a:xfrm rot="-286250">
            <a:off x="5084227" y="2429101"/>
            <a:ext cx="8299678" cy="931699"/>
          </a:xfrm>
          <a:prstGeom prst="rect">
            <a:avLst/>
          </a:prstGeom>
        </p:spPr>
        <p:txBody>
          <a:bodyPr anchor="t" rtlCol="false" tIns="0" lIns="0" bIns="0" rIns="0">
            <a:spAutoFit/>
          </a:bodyPr>
          <a:lstStyle/>
          <a:p>
            <a:pPr algn="ctr">
              <a:lnSpc>
                <a:spcPts val="7284"/>
              </a:lnSpc>
            </a:pPr>
            <a:r>
              <a:rPr lang="en-US" sz="6121">
                <a:solidFill>
                  <a:srgbClr val="000000"/>
                </a:solidFill>
                <a:latin typeface="29LT Makina"/>
              </a:rPr>
              <a:t>Data Analysis and AI in </a:t>
            </a:r>
          </a:p>
        </p:txBody>
      </p:sp>
      <p:sp>
        <p:nvSpPr>
          <p:cNvPr name="TextBox 11" id="11"/>
          <p:cNvSpPr txBox="true"/>
          <p:nvPr/>
        </p:nvSpPr>
        <p:spPr>
          <a:xfrm rot="-286250">
            <a:off x="2830175" y="3799050"/>
            <a:ext cx="13418629" cy="3695273"/>
          </a:xfrm>
          <a:prstGeom prst="rect">
            <a:avLst/>
          </a:prstGeom>
        </p:spPr>
        <p:txBody>
          <a:bodyPr anchor="t" rtlCol="false" tIns="0" lIns="0" bIns="0" rIns="0">
            <a:spAutoFit/>
          </a:bodyPr>
          <a:lstStyle/>
          <a:p>
            <a:pPr algn="ctr">
              <a:lnSpc>
                <a:spcPts val="29144"/>
              </a:lnSpc>
            </a:pPr>
            <a:r>
              <a:rPr lang="en-US" sz="24491">
                <a:solidFill>
                  <a:srgbClr val="000000"/>
                </a:solidFill>
                <a:latin typeface="TT Berlinerins"/>
              </a:rPr>
              <a:t>Cricket</a:t>
            </a:r>
          </a:p>
        </p:txBody>
      </p:sp>
      <p:sp>
        <p:nvSpPr>
          <p:cNvPr name="Freeform 12" id="12"/>
          <p:cNvSpPr/>
          <p:nvPr/>
        </p:nvSpPr>
        <p:spPr>
          <a:xfrm flipH="false" flipV="false" rot="441605">
            <a:off x="11325805" y="1071990"/>
            <a:ext cx="3925407" cy="1434558"/>
          </a:xfrm>
          <a:custGeom>
            <a:avLst/>
            <a:gdLst/>
            <a:ahLst/>
            <a:cxnLst/>
            <a:rect r="r" b="b" t="t" l="l"/>
            <a:pathLst>
              <a:path h="1434558" w="3925407">
                <a:moveTo>
                  <a:pt x="0" y="0"/>
                </a:moveTo>
                <a:lnTo>
                  <a:pt x="3925408" y="0"/>
                </a:lnTo>
                <a:lnTo>
                  <a:pt x="3925408" y="1434558"/>
                </a:lnTo>
                <a:lnTo>
                  <a:pt x="0" y="14345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2390801" y="7513375"/>
            <a:ext cx="4525691" cy="3390154"/>
          </a:xfrm>
          <a:custGeom>
            <a:avLst/>
            <a:gdLst/>
            <a:ahLst/>
            <a:cxnLst/>
            <a:rect r="r" b="b" t="t" l="l"/>
            <a:pathLst>
              <a:path h="3390154" w="4525691">
                <a:moveTo>
                  <a:pt x="0" y="0"/>
                </a:moveTo>
                <a:lnTo>
                  <a:pt x="4525691" y="0"/>
                </a:lnTo>
                <a:lnTo>
                  <a:pt x="4525691" y="3390153"/>
                </a:lnTo>
                <a:lnTo>
                  <a:pt x="0" y="33901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4348554">
            <a:off x="-538001" y="-1850812"/>
            <a:ext cx="4631283" cy="6756514"/>
          </a:xfrm>
          <a:custGeom>
            <a:avLst/>
            <a:gdLst/>
            <a:ahLst/>
            <a:cxnLst/>
            <a:rect r="r" b="b" t="t" l="l"/>
            <a:pathLst>
              <a:path h="6756514" w="4631283">
                <a:moveTo>
                  <a:pt x="0" y="0"/>
                </a:moveTo>
                <a:lnTo>
                  <a:pt x="4631284" y="0"/>
                </a:lnTo>
                <a:lnTo>
                  <a:pt x="4631284" y="6756514"/>
                </a:lnTo>
                <a:lnTo>
                  <a:pt x="0" y="675651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1096821">
            <a:off x="17295166" y="8024964"/>
            <a:ext cx="8673465" cy="10922427"/>
          </a:xfrm>
          <a:custGeom>
            <a:avLst/>
            <a:gdLst/>
            <a:ahLst/>
            <a:cxnLst/>
            <a:rect r="r" b="b" t="t" l="l"/>
            <a:pathLst>
              <a:path h="10922427" w="8673465">
                <a:moveTo>
                  <a:pt x="0" y="0"/>
                </a:moveTo>
                <a:lnTo>
                  <a:pt x="8673464" y="0"/>
                </a:lnTo>
                <a:lnTo>
                  <a:pt x="8673464" y="10922427"/>
                </a:lnTo>
                <a:lnTo>
                  <a:pt x="0" y="10922427"/>
                </a:lnTo>
                <a:lnTo>
                  <a:pt x="0" y="0"/>
                </a:lnTo>
                <a:close/>
              </a:path>
            </a:pathLst>
          </a:custGeom>
          <a:blipFill>
            <a:blip r:embed="rId4"/>
            <a:stretch>
              <a:fillRect l="-5323" t="0" r="-5323"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5400000">
            <a:off x="2975691" y="970965"/>
            <a:ext cx="3338221" cy="3799301"/>
          </a:xfrm>
          <a:custGeom>
            <a:avLst/>
            <a:gdLst/>
            <a:ahLst/>
            <a:cxnLst/>
            <a:rect r="r" b="b" t="t" l="l"/>
            <a:pathLst>
              <a:path h="3799301" w="3338221">
                <a:moveTo>
                  <a:pt x="0" y="0"/>
                </a:moveTo>
                <a:lnTo>
                  <a:pt x="3338221" y="0"/>
                </a:lnTo>
                <a:lnTo>
                  <a:pt x="3338221" y="3799301"/>
                </a:lnTo>
                <a:lnTo>
                  <a:pt x="0" y="3799301"/>
                </a:lnTo>
                <a:lnTo>
                  <a:pt x="0" y="0"/>
                </a:lnTo>
                <a:close/>
              </a:path>
            </a:pathLst>
          </a:custGeom>
          <a:blipFill>
            <a:blip r:embed="rId3"/>
            <a:stretch>
              <a:fillRect l="0" t="0" r="0" b="0"/>
            </a:stretch>
          </a:blipFill>
        </p:spPr>
      </p:sp>
      <p:sp>
        <p:nvSpPr>
          <p:cNvPr name="Freeform 4" id="4"/>
          <p:cNvSpPr/>
          <p:nvPr/>
        </p:nvSpPr>
        <p:spPr>
          <a:xfrm flipH="false" flipV="false" rot="0">
            <a:off x="4447329" y="1871992"/>
            <a:ext cx="9994857" cy="1997246"/>
          </a:xfrm>
          <a:custGeom>
            <a:avLst/>
            <a:gdLst/>
            <a:ahLst/>
            <a:cxnLst/>
            <a:rect r="r" b="b" t="t" l="l"/>
            <a:pathLst>
              <a:path h="1997246" w="9994857">
                <a:moveTo>
                  <a:pt x="0" y="0"/>
                </a:moveTo>
                <a:lnTo>
                  <a:pt x="9994856" y="0"/>
                </a:lnTo>
                <a:lnTo>
                  <a:pt x="9994856" y="1997247"/>
                </a:lnTo>
                <a:lnTo>
                  <a:pt x="0" y="1997247"/>
                </a:lnTo>
                <a:lnTo>
                  <a:pt x="0" y="0"/>
                </a:lnTo>
                <a:close/>
              </a:path>
            </a:pathLst>
          </a:custGeom>
          <a:blipFill>
            <a:blip r:embed="rId4"/>
            <a:stretch>
              <a:fillRect l="0" t="-27818" r="0" b="0"/>
            </a:stretch>
          </a:blipFill>
        </p:spPr>
      </p:sp>
      <p:sp>
        <p:nvSpPr>
          <p:cNvPr name="TextBox 5" id="5"/>
          <p:cNvSpPr txBox="true"/>
          <p:nvPr/>
        </p:nvSpPr>
        <p:spPr>
          <a:xfrm rot="0">
            <a:off x="2745151" y="1802956"/>
            <a:ext cx="12309039" cy="2066283"/>
          </a:xfrm>
          <a:prstGeom prst="rect">
            <a:avLst/>
          </a:prstGeom>
        </p:spPr>
        <p:txBody>
          <a:bodyPr anchor="t" rtlCol="false" tIns="0" lIns="0" bIns="0" rIns="0">
            <a:spAutoFit/>
          </a:bodyPr>
          <a:lstStyle/>
          <a:p>
            <a:pPr algn="ctr" marL="0" indent="0" lvl="0">
              <a:lnSpc>
                <a:spcPts val="16924"/>
              </a:lnSpc>
              <a:spcBef>
                <a:spcPct val="0"/>
              </a:spcBef>
            </a:pPr>
            <a:r>
              <a:rPr lang="en-US" sz="12088" spc="423">
                <a:solidFill>
                  <a:srgbClr val="FFFFFF"/>
                </a:solidFill>
                <a:latin typeface="TT Berlinerins"/>
              </a:rPr>
              <a:t>Sports Industry</a:t>
            </a:r>
          </a:p>
        </p:txBody>
      </p:sp>
      <p:sp>
        <p:nvSpPr>
          <p:cNvPr name="TextBox 6" id="6"/>
          <p:cNvSpPr txBox="true"/>
          <p:nvPr/>
        </p:nvSpPr>
        <p:spPr>
          <a:xfrm rot="0">
            <a:off x="7420422" y="4087432"/>
            <a:ext cx="4214270" cy="1518704"/>
          </a:xfrm>
          <a:prstGeom prst="rect">
            <a:avLst/>
          </a:prstGeom>
        </p:spPr>
        <p:txBody>
          <a:bodyPr anchor="t" rtlCol="false" tIns="0" lIns="0" bIns="0" rIns="0">
            <a:spAutoFit/>
          </a:bodyPr>
          <a:lstStyle/>
          <a:p>
            <a:pPr>
              <a:lnSpc>
                <a:spcPts val="12432"/>
              </a:lnSpc>
              <a:spcBef>
                <a:spcPct val="0"/>
              </a:spcBef>
            </a:pPr>
            <a:r>
              <a:rPr lang="en-US" sz="8880">
                <a:solidFill>
                  <a:srgbClr val="000000"/>
                </a:solidFill>
                <a:latin typeface="Pinyon Script"/>
              </a:rPr>
              <a:t>About</a:t>
            </a:r>
          </a:p>
        </p:txBody>
      </p:sp>
      <p:sp>
        <p:nvSpPr>
          <p:cNvPr name="TextBox 7" id="7"/>
          <p:cNvSpPr txBox="true"/>
          <p:nvPr/>
        </p:nvSpPr>
        <p:spPr>
          <a:xfrm rot="0">
            <a:off x="3514380" y="5919580"/>
            <a:ext cx="10927805" cy="2758418"/>
          </a:xfrm>
          <a:prstGeom prst="rect">
            <a:avLst/>
          </a:prstGeom>
        </p:spPr>
        <p:txBody>
          <a:bodyPr anchor="t" rtlCol="false" tIns="0" lIns="0" bIns="0" rIns="0">
            <a:spAutoFit/>
          </a:bodyPr>
          <a:lstStyle/>
          <a:p>
            <a:pPr>
              <a:lnSpc>
                <a:spcPts val="4411"/>
              </a:lnSpc>
              <a:spcBef>
                <a:spcPct val="0"/>
              </a:spcBef>
            </a:pPr>
            <a:r>
              <a:rPr lang="en-US" sz="3150">
                <a:solidFill>
                  <a:srgbClr val="000000"/>
                </a:solidFill>
                <a:latin typeface="Glacial Indifference"/>
              </a:rPr>
              <a:t>As we all know cricket is one of the most popular sports in the world. Selecting the right players, team strategy, events, and plays all play an important role in the outcome of a baseball game. All these factors can be improved through the use of new technology.</a:t>
            </a:r>
          </a:p>
        </p:txBody>
      </p:sp>
      <p:sp>
        <p:nvSpPr>
          <p:cNvPr name="Freeform 8" id="8"/>
          <p:cNvSpPr/>
          <p:nvPr/>
        </p:nvSpPr>
        <p:spPr>
          <a:xfrm flipH="false" flipV="false" rot="-5400000">
            <a:off x="16342297" y="5836337"/>
            <a:ext cx="5646680" cy="6426608"/>
          </a:xfrm>
          <a:custGeom>
            <a:avLst/>
            <a:gdLst/>
            <a:ahLst/>
            <a:cxnLst/>
            <a:rect r="r" b="b" t="t" l="l"/>
            <a:pathLst>
              <a:path h="6426608" w="5646680">
                <a:moveTo>
                  <a:pt x="0" y="0"/>
                </a:moveTo>
                <a:lnTo>
                  <a:pt x="5646680" y="0"/>
                </a:lnTo>
                <a:lnTo>
                  <a:pt x="5646680" y="6426608"/>
                </a:lnTo>
                <a:lnTo>
                  <a:pt x="0" y="6426608"/>
                </a:lnTo>
                <a:lnTo>
                  <a:pt x="0" y="0"/>
                </a:lnTo>
                <a:close/>
              </a:path>
            </a:pathLst>
          </a:custGeom>
          <a:blipFill>
            <a:blip r:embed="rId3"/>
            <a:stretch>
              <a:fillRect l="0" t="0" r="0" b="0"/>
            </a:stretch>
          </a:blipFill>
        </p:spPr>
      </p:sp>
      <p:sp>
        <p:nvSpPr>
          <p:cNvPr name="Freeform 9" id="9"/>
          <p:cNvSpPr/>
          <p:nvPr/>
        </p:nvSpPr>
        <p:spPr>
          <a:xfrm flipH="false" flipV="false" rot="1787164">
            <a:off x="13689488" y="-911425"/>
            <a:ext cx="4525691" cy="3390154"/>
          </a:xfrm>
          <a:custGeom>
            <a:avLst/>
            <a:gdLst/>
            <a:ahLst/>
            <a:cxnLst/>
            <a:rect r="r" b="b" t="t" l="l"/>
            <a:pathLst>
              <a:path h="3390154" w="4525691">
                <a:moveTo>
                  <a:pt x="0" y="0"/>
                </a:moveTo>
                <a:lnTo>
                  <a:pt x="4525691" y="0"/>
                </a:lnTo>
                <a:lnTo>
                  <a:pt x="4525691" y="3390154"/>
                </a:lnTo>
                <a:lnTo>
                  <a:pt x="0" y="3390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348554">
            <a:off x="-1589569" y="5842913"/>
            <a:ext cx="4631283" cy="6756514"/>
          </a:xfrm>
          <a:custGeom>
            <a:avLst/>
            <a:gdLst/>
            <a:ahLst/>
            <a:cxnLst/>
            <a:rect r="r" b="b" t="t" l="l"/>
            <a:pathLst>
              <a:path h="6756514" w="4631283">
                <a:moveTo>
                  <a:pt x="0" y="0"/>
                </a:moveTo>
                <a:lnTo>
                  <a:pt x="4631283" y="0"/>
                </a:lnTo>
                <a:lnTo>
                  <a:pt x="4631283" y="6756514"/>
                </a:lnTo>
                <a:lnTo>
                  <a:pt x="0" y="675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5400000">
            <a:off x="3184688" y="970375"/>
            <a:ext cx="3338221" cy="3799301"/>
          </a:xfrm>
          <a:custGeom>
            <a:avLst/>
            <a:gdLst/>
            <a:ahLst/>
            <a:cxnLst/>
            <a:rect r="r" b="b" t="t" l="l"/>
            <a:pathLst>
              <a:path h="3799301" w="3338221">
                <a:moveTo>
                  <a:pt x="0" y="0"/>
                </a:moveTo>
                <a:lnTo>
                  <a:pt x="3338220" y="0"/>
                </a:lnTo>
                <a:lnTo>
                  <a:pt x="3338220" y="3799301"/>
                </a:lnTo>
                <a:lnTo>
                  <a:pt x="0" y="3799301"/>
                </a:lnTo>
                <a:lnTo>
                  <a:pt x="0" y="0"/>
                </a:lnTo>
                <a:close/>
              </a:path>
            </a:pathLst>
          </a:custGeom>
          <a:blipFill>
            <a:blip r:embed="rId3"/>
            <a:stretch>
              <a:fillRect l="0" t="0" r="0" b="0"/>
            </a:stretch>
          </a:blipFill>
        </p:spPr>
      </p:sp>
      <p:sp>
        <p:nvSpPr>
          <p:cNvPr name="Freeform 4" id="4"/>
          <p:cNvSpPr/>
          <p:nvPr/>
        </p:nvSpPr>
        <p:spPr>
          <a:xfrm flipH="false" flipV="false" rot="0">
            <a:off x="3957358" y="1871992"/>
            <a:ext cx="9994857" cy="1997246"/>
          </a:xfrm>
          <a:custGeom>
            <a:avLst/>
            <a:gdLst/>
            <a:ahLst/>
            <a:cxnLst/>
            <a:rect r="r" b="b" t="t" l="l"/>
            <a:pathLst>
              <a:path h="1997246" w="9994857">
                <a:moveTo>
                  <a:pt x="0" y="0"/>
                </a:moveTo>
                <a:lnTo>
                  <a:pt x="9994857" y="0"/>
                </a:lnTo>
                <a:lnTo>
                  <a:pt x="9994857" y="1997247"/>
                </a:lnTo>
                <a:lnTo>
                  <a:pt x="0" y="1997247"/>
                </a:lnTo>
                <a:lnTo>
                  <a:pt x="0" y="0"/>
                </a:lnTo>
                <a:close/>
              </a:path>
            </a:pathLst>
          </a:custGeom>
          <a:blipFill>
            <a:blip r:embed="rId4"/>
            <a:stretch>
              <a:fillRect l="0" t="-27818" r="0" b="0"/>
            </a:stretch>
          </a:blipFill>
        </p:spPr>
      </p:sp>
      <p:sp>
        <p:nvSpPr>
          <p:cNvPr name="TextBox 5" id="5"/>
          <p:cNvSpPr txBox="true"/>
          <p:nvPr/>
        </p:nvSpPr>
        <p:spPr>
          <a:xfrm rot="0">
            <a:off x="2800267" y="1722584"/>
            <a:ext cx="12309039" cy="2066283"/>
          </a:xfrm>
          <a:prstGeom prst="rect">
            <a:avLst/>
          </a:prstGeom>
        </p:spPr>
        <p:txBody>
          <a:bodyPr anchor="t" rtlCol="false" tIns="0" lIns="0" bIns="0" rIns="0">
            <a:spAutoFit/>
          </a:bodyPr>
          <a:lstStyle/>
          <a:p>
            <a:pPr algn="ctr" marL="0" indent="0" lvl="0">
              <a:lnSpc>
                <a:spcPts val="16924"/>
              </a:lnSpc>
              <a:spcBef>
                <a:spcPct val="0"/>
              </a:spcBef>
            </a:pPr>
            <a:r>
              <a:rPr lang="en-US" sz="12088" spc="423">
                <a:solidFill>
                  <a:srgbClr val="FFFFFF"/>
                </a:solidFill>
                <a:latin typeface="TT Berlinerins"/>
              </a:rPr>
              <a:t>improvements</a:t>
            </a:r>
          </a:p>
        </p:txBody>
      </p:sp>
      <p:sp>
        <p:nvSpPr>
          <p:cNvPr name="TextBox 6" id="6"/>
          <p:cNvSpPr txBox="true"/>
          <p:nvPr/>
        </p:nvSpPr>
        <p:spPr>
          <a:xfrm rot="0">
            <a:off x="8534008" y="4567711"/>
            <a:ext cx="7418325" cy="1392422"/>
          </a:xfrm>
          <a:prstGeom prst="rect">
            <a:avLst/>
          </a:prstGeom>
        </p:spPr>
        <p:txBody>
          <a:bodyPr anchor="t" rtlCol="false" tIns="0" lIns="0" bIns="0" rIns="0">
            <a:spAutoFit/>
          </a:bodyPr>
          <a:lstStyle/>
          <a:p>
            <a:pPr>
              <a:lnSpc>
                <a:spcPts val="11452"/>
              </a:lnSpc>
              <a:spcBef>
                <a:spcPct val="0"/>
              </a:spcBef>
            </a:pPr>
            <a:r>
              <a:rPr lang="en-US" sz="8180">
                <a:solidFill>
                  <a:srgbClr val="000000"/>
                </a:solidFill>
                <a:latin typeface="Pinyon Script"/>
              </a:rPr>
              <a:t>By Data Analysis</a:t>
            </a:r>
          </a:p>
        </p:txBody>
      </p:sp>
      <p:sp>
        <p:nvSpPr>
          <p:cNvPr name="TextBox 7" id="7"/>
          <p:cNvSpPr txBox="true"/>
          <p:nvPr/>
        </p:nvSpPr>
        <p:spPr>
          <a:xfrm rot="0">
            <a:off x="2611389" y="4548661"/>
            <a:ext cx="4433522" cy="1518704"/>
          </a:xfrm>
          <a:prstGeom prst="rect">
            <a:avLst/>
          </a:prstGeom>
        </p:spPr>
        <p:txBody>
          <a:bodyPr anchor="t" rtlCol="false" tIns="0" lIns="0" bIns="0" rIns="0">
            <a:spAutoFit/>
          </a:bodyPr>
          <a:lstStyle/>
          <a:p>
            <a:pPr>
              <a:lnSpc>
                <a:spcPts val="12432"/>
              </a:lnSpc>
              <a:spcBef>
                <a:spcPct val="0"/>
              </a:spcBef>
            </a:pPr>
            <a:r>
              <a:rPr lang="en-US" sz="8880">
                <a:solidFill>
                  <a:srgbClr val="000000"/>
                </a:solidFill>
                <a:latin typeface="Pinyon Script"/>
              </a:rPr>
              <a:t>By AI</a:t>
            </a:r>
          </a:p>
        </p:txBody>
      </p:sp>
      <p:sp>
        <p:nvSpPr>
          <p:cNvPr name="TextBox 8" id="8"/>
          <p:cNvSpPr txBox="true"/>
          <p:nvPr/>
        </p:nvSpPr>
        <p:spPr>
          <a:xfrm rot="0">
            <a:off x="2619059" y="5962712"/>
            <a:ext cx="5053960" cy="2854938"/>
          </a:xfrm>
          <a:prstGeom prst="rect">
            <a:avLst/>
          </a:prstGeom>
        </p:spPr>
        <p:txBody>
          <a:bodyPr anchor="t" rtlCol="false" tIns="0" lIns="0" bIns="0" rIns="0">
            <a:spAutoFit/>
          </a:bodyPr>
          <a:lstStyle/>
          <a:p>
            <a:pPr>
              <a:lnSpc>
                <a:spcPts val="3291"/>
              </a:lnSpc>
              <a:spcBef>
                <a:spcPct val="0"/>
              </a:spcBef>
            </a:pPr>
            <a:r>
              <a:rPr lang="en-US" sz="2350">
                <a:solidFill>
                  <a:srgbClr val="000000"/>
                </a:solidFill>
                <a:latin typeface="Glacial Indifference"/>
              </a:rPr>
              <a:t>Artificial intelligence (AI) and data science are helping gaming take a step forward. Technologies like Bat Sensor, Ball Sensor, Hotspot, Ultra Edge and many more other technologies help keep the game fair and competitive.</a:t>
            </a:r>
          </a:p>
        </p:txBody>
      </p:sp>
      <p:sp>
        <p:nvSpPr>
          <p:cNvPr name="TextBox 9" id="9"/>
          <p:cNvSpPr txBox="true"/>
          <p:nvPr/>
        </p:nvSpPr>
        <p:spPr>
          <a:xfrm rot="0">
            <a:off x="8470297" y="6301719"/>
            <a:ext cx="7225854" cy="1653162"/>
          </a:xfrm>
          <a:prstGeom prst="rect">
            <a:avLst/>
          </a:prstGeom>
        </p:spPr>
        <p:txBody>
          <a:bodyPr anchor="t" rtlCol="false" tIns="0" lIns="0" bIns="0" rIns="0">
            <a:spAutoFit/>
          </a:bodyPr>
          <a:lstStyle/>
          <a:p>
            <a:pPr>
              <a:lnSpc>
                <a:spcPts val="3291"/>
              </a:lnSpc>
              <a:spcBef>
                <a:spcPct val="0"/>
              </a:spcBef>
            </a:pPr>
            <a:r>
              <a:rPr lang="en-US" sz="2350">
                <a:solidFill>
                  <a:srgbClr val="000000"/>
                </a:solidFill>
                <a:latin typeface="Glacial Indifference"/>
              </a:rPr>
              <a:t>With the help of Data Analysis we can predict the nearest future outcomes like performance of batsmen, bowlers and even fielding teams based on their past performance and various factors.</a:t>
            </a:r>
          </a:p>
        </p:txBody>
      </p:sp>
      <p:sp>
        <p:nvSpPr>
          <p:cNvPr name="Freeform 10" id="10"/>
          <p:cNvSpPr/>
          <p:nvPr/>
        </p:nvSpPr>
        <p:spPr>
          <a:xfrm flipH="false" flipV="false" rot="-5400000">
            <a:off x="16342297" y="5836337"/>
            <a:ext cx="5646680" cy="6426608"/>
          </a:xfrm>
          <a:custGeom>
            <a:avLst/>
            <a:gdLst/>
            <a:ahLst/>
            <a:cxnLst/>
            <a:rect r="r" b="b" t="t" l="l"/>
            <a:pathLst>
              <a:path h="6426608" w="5646680">
                <a:moveTo>
                  <a:pt x="0" y="0"/>
                </a:moveTo>
                <a:lnTo>
                  <a:pt x="5646680" y="0"/>
                </a:lnTo>
                <a:lnTo>
                  <a:pt x="5646680" y="6426608"/>
                </a:lnTo>
                <a:lnTo>
                  <a:pt x="0" y="6426608"/>
                </a:lnTo>
                <a:lnTo>
                  <a:pt x="0" y="0"/>
                </a:lnTo>
                <a:close/>
              </a:path>
            </a:pathLst>
          </a:custGeom>
          <a:blipFill>
            <a:blip r:embed="rId3"/>
            <a:stretch>
              <a:fillRect l="0" t="0" r="0" b="0"/>
            </a:stretch>
          </a:blipFill>
        </p:spPr>
      </p:sp>
      <p:sp>
        <p:nvSpPr>
          <p:cNvPr name="Freeform 11" id="11"/>
          <p:cNvSpPr/>
          <p:nvPr/>
        </p:nvSpPr>
        <p:spPr>
          <a:xfrm flipH="false" flipV="false" rot="1787164">
            <a:off x="13689488" y="-911425"/>
            <a:ext cx="4525691" cy="3390154"/>
          </a:xfrm>
          <a:custGeom>
            <a:avLst/>
            <a:gdLst/>
            <a:ahLst/>
            <a:cxnLst/>
            <a:rect r="r" b="b" t="t" l="l"/>
            <a:pathLst>
              <a:path h="3390154" w="4525691">
                <a:moveTo>
                  <a:pt x="0" y="0"/>
                </a:moveTo>
                <a:lnTo>
                  <a:pt x="4525691" y="0"/>
                </a:lnTo>
                <a:lnTo>
                  <a:pt x="4525691" y="3390154"/>
                </a:lnTo>
                <a:lnTo>
                  <a:pt x="0" y="3390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4348554">
            <a:off x="-1589569" y="5842913"/>
            <a:ext cx="4631283" cy="6756514"/>
          </a:xfrm>
          <a:custGeom>
            <a:avLst/>
            <a:gdLst/>
            <a:ahLst/>
            <a:cxnLst/>
            <a:rect r="r" b="b" t="t" l="l"/>
            <a:pathLst>
              <a:path h="6756514" w="4631283">
                <a:moveTo>
                  <a:pt x="0" y="0"/>
                </a:moveTo>
                <a:lnTo>
                  <a:pt x="4631283" y="0"/>
                </a:lnTo>
                <a:lnTo>
                  <a:pt x="4631283" y="6756514"/>
                </a:lnTo>
                <a:lnTo>
                  <a:pt x="0" y="675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10800000">
            <a:off x="2583065" y="804232"/>
            <a:ext cx="13895317" cy="1970535"/>
          </a:xfrm>
          <a:custGeom>
            <a:avLst/>
            <a:gdLst/>
            <a:ahLst/>
            <a:cxnLst/>
            <a:rect r="r" b="b" t="t" l="l"/>
            <a:pathLst>
              <a:path h="1970535" w="13895317">
                <a:moveTo>
                  <a:pt x="0" y="0"/>
                </a:moveTo>
                <a:lnTo>
                  <a:pt x="13895317" y="0"/>
                </a:lnTo>
                <a:lnTo>
                  <a:pt x="13895317" y="1970535"/>
                </a:lnTo>
                <a:lnTo>
                  <a:pt x="0" y="1970535"/>
                </a:lnTo>
                <a:lnTo>
                  <a:pt x="0" y="0"/>
                </a:lnTo>
                <a:close/>
              </a:path>
            </a:pathLst>
          </a:custGeom>
          <a:blipFill>
            <a:blip r:embed="rId3"/>
            <a:stretch>
              <a:fillRect l="0" t="-41963" r="0" b="-41963"/>
            </a:stretch>
          </a:blipFill>
        </p:spPr>
      </p:sp>
      <p:sp>
        <p:nvSpPr>
          <p:cNvPr name="Freeform 4" id="4"/>
          <p:cNvSpPr/>
          <p:nvPr/>
        </p:nvSpPr>
        <p:spPr>
          <a:xfrm flipH="true" flipV="false" rot="9252665">
            <a:off x="-3882059" y="-3607574"/>
            <a:ext cx="8257901" cy="9398495"/>
          </a:xfrm>
          <a:custGeom>
            <a:avLst/>
            <a:gdLst/>
            <a:ahLst/>
            <a:cxnLst/>
            <a:rect r="r" b="b" t="t" l="l"/>
            <a:pathLst>
              <a:path h="9398495" w="8257901">
                <a:moveTo>
                  <a:pt x="8257901" y="0"/>
                </a:moveTo>
                <a:lnTo>
                  <a:pt x="0" y="0"/>
                </a:lnTo>
                <a:lnTo>
                  <a:pt x="0" y="9398494"/>
                </a:lnTo>
                <a:lnTo>
                  <a:pt x="8257901" y="9398494"/>
                </a:lnTo>
                <a:lnTo>
                  <a:pt x="8257901" y="0"/>
                </a:lnTo>
                <a:close/>
              </a:path>
            </a:pathLst>
          </a:custGeom>
          <a:blipFill>
            <a:blip r:embed="rId4"/>
            <a:stretch>
              <a:fillRect l="0" t="0" r="0" b="0"/>
            </a:stretch>
          </a:blipFill>
        </p:spPr>
      </p:sp>
      <p:sp>
        <p:nvSpPr>
          <p:cNvPr name="Freeform 5" id="5"/>
          <p:cNvSpPr/>
          <p:nvPr/>
        </p:nvSpPr>
        <p:spPr>
          <a:xfrm flipH="true" flipV="false" rot="2497221">
            <a:off x="1543112" y="6666380"/>
            <a:ext cx="7070449" cy="8047031"/>
          </a:xfrm>
          <a:custGeom>
            <a:avLst/>
            <a:gdLst/>
            <a:ahLst/>
            <a:cxnLst/>
            <a:rect r="r" b="b" t="t" l="l"/>
            <a:pathLst>
              <a:path h="8047031" w="7070449">
                <a:moveTo>
                  <a:pt x="7070449" y="0"/>
                </a:moveTo>
                <a:lnTo>
                  <a:pt x="0" y="0"/>
                </a:lnTo>
                <a:lnTo>
                  <a:pt x="0" y="8047031"/>
                </a:lnTo>
                <a:lnTo>
                  <a:pt x="7070449" y="8047031"/>
                </a:lnTo>
                <a:lnTo>
                  <a:pt x="7070449" y="0"/>
                </a:lnTo>
                <a:close/>
              </a:path>
            </a:pathLst>
          </a:custGeom>
          <a:blipFill>
            <a:blip r:embed="rId4"/>
            <a:stretch>
              <a:fillRect l="0" t="0" r="0" b="0"/>
            </a:stretch>
          </a:blipFill>
        </p:spPr>
      </p:sp>
      <p:sp>
        <p:nvSpPr>
          <p:cNvPr name="Freeform 6" id="6"/>
          <p:cNvSpPr/>
          <p:nvPr/>
        </p:nvSpPr>
        <p:spPr>
          <a:xfrm flipH="true" flipV="false" rot="4274592">
            <a:off x="-2215924" y="2859928"/>
            <a:ext cx="7199146" cy="8193503"/>
          </a:xfrm>
          <a:custGeom>
            <a:avLst/>
            <a:gdLst/>
            <a:ahLst/>
            <a:cxnLst/>
            <a:rect r="r" b="b" t="t" l="l"/>
            <a:pathLst>
              <a:path h="8193503" w="7199146">
                <a:moveTo>
                  <a:pt x="7199146" y="0"/>
                </a:moveTo>
                <a:lnTo>
                  <a:pt x="0" y="0"/>
                </a:lnTo>
                <a:lnTo>
                  <a:pt x="0" y="8193503"/>
                </a:lnTo>
                <a:lnTo>
                  <a:pt x="7199146" y="8193503"/>
                </a:lnTo>
                <a:lnTo>
                  <a:pt x="7199146" y="0"/>
                </a:lnTo>
                <a:close/>
              </a:path>
            </a:pathLst>
          </a:custGeom>
          <a:blipFill>
            <a:blip r:embed="rId4"/>
            <a:stretch>
              <a:fillRect l="0" t="0" r="0" b="0"/>
            </a:stretch>
          </a:blipFill>
        </p:spPr>
      </p:sp>
      <p:sp>
        <p:nvSpPr>
          <p:cNvPr name="Freeform 7" id="7"/>
          <p:cNvSpPr/>
          <p:nvPr/>
        </p:nvSpPr>
        <p:spPr>
          <a:xfrm flipH="false" flipV="false" rot="-3104169">
            <a:off x="15853087" y="7330268"/>
            <a:ext cx="3293866" cy="3846340"/>
          </a:xfrm>
          <a:custGeom>
            <a:avLst/>
            <a:gdLst/>
            <a:ahLst/>
            <a:cxnLst/>
            <a:rect r="r" b="b" t="t" l="l"/>
            <a:pathLst>
              <a:path h="3846340" w="3293866">
                <a:moveTo>
                  <a:pt x="0" y="0"/>
                </a:moveTo>
                <a:lnTo>
                  <a:pt x="3293866" y="0"/>
                </a:lnTo>
                <a:lnTo>
                  <a:pt x="3293866" y="3846340"/>
                </a:lnTo>
                <a:lnTo>
                  <a:pt x="0" y="38463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7340665" y="4238967"/>
            <a:ext cx="9137717" cy="3191511"/>
          </a:xfrm>
          <a:prstGeom prst="rect">
            <a:avLst/>
          </a:prstGeom>
        </p:spPr>
        <p:txBody>
          <a:bodyPr anchor="t" rtlCol="false" tIns="0" lIns="0" bIns="0" rIns="0">
            <a:spAutoFit/>
          </a:bodyPr>
          <a:lstStyle/>
          <a:p>
            <a:pPr marL="561336" indent="-280668" lvl="1">
              <a:lnSpc>
                <a:spcPts val="3639"/>
              </a:lnSpc>
              <a:buFont typeface="Arial"/>
              <a:buChar char="•"/>
            </a:pPr>
            <a:r>
              <a:rPr lang="en-US" sz="2599">
                <a:solidFill>
                  <a:srgbClr val="000000"/>
                </a:solidFill>
                <a:latin typeface="Glacial Indifference Bold"/>
              </a:rPr>
              <a:t>Teams also use strategies to decide when and where to use certain players</a:t>
            </a:r>
          </a:p>
          <a:p>
            <a:pPr marL="561336" indent="-280668" lvl="1">
              <a:lnSpc>
                <a:spcPts val="3639"/>
              </a:lnSpc>
              <a:buFont typeface="Arial"/>
              <a:buChar char="•"/>
            </a:pPr>
            <a:r>
              <a:rPr lang="en-US" sz="2599">
                <a:solidFill>
                  <a:srgbClr val="000000"/>
                </a:solidFill>
                <a:latin typeface="Glacial Indifference Bold"/>
              </a:rPr>
              <a:t>With the help of data, the roles of specific actors became clear</a:t>
            </a:r>
          </a:p>
          <a:p>
            <a:pPr marL="561336" indent="-280668" lvl="1">
              <a:lnSpc>
                <a:spcPts val="3639"/>
              </a:lnSpc>
              <a:buFont typeface="Arial"/>
              <a:buChar char="•"/>
            </a:pPr>
            <a:r>
              <a:rPr lang="en-US" sz="2599">
                <a:solidFill>
                  <a:srgbClr val="000000"/>
                </a:solidFill>
                <a:latin typeface="Glacial Indifference Bold"/>
              </a:rPr>
              <a:t>The information makes the task of management and training very easy by selecting the best players and then helping them implement the perfect plan</a:t>
            </a:r>
          </a:p>
        </p:txBody>
      </p:sp>
      <p:sp>
        <p:nvSpPr>
          <p:cNvPr name="TextBox 9" id="9"/>
          <p:cNvSpPr txBox="true"/>
          <p:nvPr/>
        </p:nvSpPr>
        <p:spPr>
          <a:xfrm rot="0">
            <a:off x="4308069" y="1285183"/>
            <a:ext cx="11887782" cy="1304159"/>
          </a:xfrm>
          <a:prstGeom prst="rect">
            <a:avLst/>
          </a:prstGeom>
        </p:spPr>
        <p:txBody>
          <a:bodyPr anchor="t" rtlCol="false" tIns="0" lIns="0" bIns="0" rIns="0">
            <a:spAutoFit/>
          </a:bodyPr>
          <a:lstStyle/>
          <a:p>
            <a:pPr algn="r" marL="0" indent="0" lvl="0">
              <a:lnSpc>
                <a:spcPts val="10100"/>
              </a:lnSpc>
            </a:pPr>
            <a:r>
              <a:rPr lang="en-US" sz="9099" spc="600">
                <a:solidFill>
                  <a:srgbClr val="FFFFFF"/>
                </a:solidFill>
                <a:latin typeface="TT Berlinerins Bold"/>
              </a:rPr>
              <a:t>What the teams can do </a:t>
            </a:r>
          </a:p>
        </p:txBody>
      </p:sp>
      <p:sp>
        <p:nvSpPr>
          <p:cNvPr name="TextBox 10" id="10"/>
          <p:cNvSpPr txBox="true"/>
          <p:nvPr/>
        </p:nvSpPr>
        <p:spPr>
          <a:xfrm rot="0">
            <a:off x="6009051" y="3155767"/>
            <a:ext cx="10469332" cy="831880"/>
          </a:xfrm>
          <a:prstGeom prst="rect">
            <a:avLst/>
          </a:prstGeom>
        </p:spPr>
        <p:txBody>
          <a:bodyPr anchor="t" rtlCol="false" tIns="0" lIns="0" bIns="0" rIns="0">
            <a:spAutoFit/>
          </a:bodyPr>
          <a:lstStyle/>
          <a:p>
            <a:pPr algn="r">
              <a:lnSpc>
                <a:spcPts val="5600"/>
              </a:lnSpc>
            </a:pPr>
            <a:r>
              <a:rPr lang="en-US" sz="8000">
                <a:solidFill>
                  <a:srgbClr val="000000"/>
                </a:solidFill>
                <a:latin typeface="Pinyon Script"/>
              </a:rPr>
              <a:t>After attaining information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03897"/>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4</a:t>
              </a:r>
            </a:p>
          </p:txBody>
        </p:sp>
      </p:grpSp>
      <p:sp>
        <p:nvSpPr>
          <p:cNvPr name="Freeform 9" id="9"/>
          <p:cNvSpPr/>
          <p:nvPr/>
        </p:nvSpPr>
        <p:spPr>
          <a:xfrm flipH="false" flipV="false" rot="0">
            <a:off x="7875761" y="3023802"/>
            <a:ext cx="6945054" cy="2205055"/>
          </a:xfrm>
          <a:custGeom>
            <a:avLst/>
            <a:gdLst/>
            <a:ahLst/>
            <a:cxnLst/>
            <a:rect r="r" b="b" t="t" l="l"/>
            <a:pathLst>
              <a:path h="2205055" w="6945054">
                <a:moveTo>
                  <a:pt x="0" y="0"/>
                </a:moveTo>
                <a:lnTo>
                  <a:pt x="6945054" y="0"/>
                </a:lnTo>
                <a:lnTo>
                  <a:pt x="6945054" y="2205055"/>
                </a:lnTo>
                <a:lnTo>
                  <a:pt x="0" y="2205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372243" y="5228857"/>
            <a:ext cx="10887057" cy="3366897"/>
          </a:xfrm>
          <a:prstGeom prst="rect">
            <a:avLst/>
          </a:prstGeom>
        </p:spPr>
        <p:txBody>
          <a:bodyPr anchor="t" rtlCol="false" tIns="0" lIns="0" bIns="0" rIns="0">
            <a:spAutoFit/>
          </a:bodyPr>
          <a:lstStyle/>
          <a:p>
            <a:pPr algn="ctr">
              <a:lnSpc>
                <a:spcPts val="13209"/>
              </a:lnSpc>
            </a:pPr>
            <a:r>
              <a:rPr lang="en-US" sz="11100" spc="288">
                <a:solidFill>
                  <a:srgbClr val="000000"/>
                </a:solidFill>
                <a:latin typeface="TT Berlinerins"/>
              </a:rPr>
              <a:t>by using these techniques</a:t>
            </a:r>
          </a:p>
        </p:txBody>
      </p:sp>
      <p:sp>
        <p:nvSpPr>
          <p:cNvPr name="TextBox 11" id="11"/>
          <p:cNvSpPr txBox="true"/>
          <p:nvPr/>
        </p:nvSpPr>
        <p:spPr>
          <a:xfrm rot="0">
            <a:off x="7044474" y="3433757"/>
            <a:ext cx="8607628" cy="1690497"/>
          </a:xfrm>
          <a:prstGeom prst="rect">
            <a:avLst/>
          </a:prstGeom>
        </p:spPr>
        <p:txBody>
          <a:bodyPr anchor="t" rtlCol="false" tIns="0" lIns="0" bIns="0" rIns="0">
            <a:spAutoFit/>
          </a:bodyPr>
          <a:lstStyle/>
          <a:p>
            <a:pPr algn="ctr">
              <a:lnSpc>
                <a:spcPts val="13209"/>
              </a:lnSpc>
            </a:pPr>
            <a:r>
              <a:rPr lang="en-US" sz="11100">
                <a:solidFill>
                  <a:srgbClr val="000000"/>
                </a:solidFill>
                <a:latin typeface="Pinyon Script"/>
              </a:rPr>
              <a:t>Advantage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true" flipV="false" rot="9252665">
            <a:off x="-3882059" y="-3607574"/>
            <a:ext cx="8257901" cy="9398495"/>
          </a:xfrm>
          <a:custGeom>
            <a:avLst/>
            <a:gdLst/>
            <a:ahLst/>
            <a:cxnLst/>
            <a:rect r="r" b="b" t="t" l="l"/>
            <a:pathLst>
              <a:path h="9398495" w="8257901">
                <a:moveTo>
                  <a:pt x="8257901" y="0"/>
                </a:moveTo>
                <a:lnTo>
                  <a:pt x="0" y="0"/>
                </a:lnTo>
                <a:lnTo>
                  <a:pt x="0" y="9398494"/>
                </a:lnTo>
                <a:lnTo>
                  <a:pt x="8257901" y="9398494"/>
                </a:lnTo>
                <a:lnTo>
                  <a:pt x="8257901" y="0"/>
                </a:lnTo>
                <a:close/>
              </a:path>
            </a:pathLst>
          </a:custGeom>
          <a:blipFill>
            <a:blip r:embed="rId3"/>
            <a:stretch>
              <a:fillRect l="0" t="0" r="0" b="0"/>
            </a:stretch>
          </a:blipFill>
        </p:spPr>
      </p:sp>
      <p:sp>
        <p:nvSpPr>
          <p:cNvPr name="Freeform 4" id="4"/>
          <p:cNvSpPr/>
          <p:nvPr/>
        </p:nvSpPr>
        <p:spPr>
          <a:xfrm flipH="false" flipV="false" rot="-10800000">
            <a:off x="1996674" y="506920"/>
            <a:ext cx="14597309" cy="1970535"/>
          </a:xfrm>
          <a:custGeom>
            <a:avLst/>
            <a:gdLst/>
            <a:ahLst/>
            <a:cxnLst/>
            <a:rect r="r" b="b" t="t" l="l"/>
            <a:pathLst>
              <a:path h="1970535" w="14597309">
                <a:moveTo>
                  <a:pt x="0" y="0"/>
                </a:moveTo>
                <a:lnTo>
                  <a:pt x="14597309" y="0"/>
                </a:lnTo>
                <a:lnTo>
                  <a:pt x="14597309" y="1970535"/>
                </a:lnTo>
                <a:lnTo>
                  <a:pt x="0" y="1970535"/>
                </a:lnTo>
                <a:lnTo>
                  <a:pt x="0" y="0"/>
                </a:lnTo>
                <a:close/>
              </a:path>
            </a:pathLst>
          </a:custGeom>
          <a:blipFill>
            <a:blip r:embed="rId4"/>
            <a:stretch>
              <a:fillRect l="0" t="-49233" r="-2716" b="-49233"/>
            </a:stretch>
          </a:blipFill>
        </p:spPr>
      </p:sp>
      <p:sp>
        <p:nvSpPr>
          <p:cNvPr name="Freeform 5" id="5"/>
          <p:cNvSpPr/>
          <p:nvPr/>
        </p:nvSpPr>
        <p:spPr>
          <a:xfrm flipH="true" flipV="false" rot="2497221">
            <a:off x="1543112" y="6666380"/>
            <a:ext cx="7070449" cy="8047031"/>
          </a:xfrm>
          <a:custGeom>
            <a:avLst/>
            <a:gdLst/>
            <a:ahLst/>
            <a:cxnLst/>
            <a:rect r="r" b="b" t="t" l="l"/>
            <a:pathLst>
              <a:path h="8047031" w="7070449">
                <a:moveTo>
                  <a:pt x="7070449" y="0"/>
                </a:moveTo>
                <a:lnTo>
                  <a:pt x="0" y="0"/>
                </a:lnTo>
                <a:lnTo>
                  <a:pt x="0" y="8047031"/>
                </a:lnTo>
                <a:lnTo>
                  <a:pt x="7070449" y="8047031"/>
                </a:lnTo>
                <a:lnTo>
                  <a:pt x="7070449" y="0"/>
                </a:lnTo>
                <a:close/>
              </a:path>
            </a:pathLst>
          </a:custGeom>
          <a:blipFill>
            <a:blip r:embed="rId3"/>
            <a:stretch>
              <a:fillRect l="0" t="0" r="0" b="0"/>
            </a:stretch>
          </a:blipFill>
        </p:spPr>
      </p:sp>
      <p:sp>
        <p:nvSpPr>
          <p:cNvPr name="Freeform 6" id="6"/>
          <p:cNvSpPr/>
          <p:nvPr/>
        </p:nvSpPr>
        <p:spPr>
          <a:xfrm flipH="true" flipV="false" rot="4274592">
            <a:off x="-2215924" y="2859928"/>
            <a:ext cx="7199146" cy="8193503"/>
          </a:xfrm>
          <a:custGeom>
            <a:avLst/>
            <a:gdLst/>
            <a:ahLst/>
            <a:cxnLst/>
            <a:rect r="r" b="b" t="t" l="l"/>
            <a:pathLst>
              <a:path h="8193503" w="7199146">
                <a:moveTo>
                  <a:pt x="7199146" y="0"/>
                </a:moveTo>
                <a:lnTo>
                  <a:pt x="0" y="0"/>
                </a:lnTo>
                <a:lnTo>
                  <a:pt x="0" y="8193503"/>
                </a:lnTo>
                <a:lnTo>
                  <a:pt x="7199146" y="8193503"/>
                </a:lnTo>
                <a:lnTo>
                  <a:pt x="7199146" y="0"/>
                </a:lnTo>
                <a:close/>
              </a:path>
            </a:pathLst>
          </a:custGeom>
          <a:blipFill>
            <a:blip r:embed="rId3"/>
            <a:stretch>
              <a:fillRect l="0" t="0" r="0" b="0"/>
            </a:stretch>
          </a:blipFill>
        </p:spPr>
      </p:sp>
      <p:sp>
        <p:nvSpPr>
          <p:cNvPr name="Freeform 7" id="7"/>
          <p:cNvSpPr/>
          <p:nvPr/>
        </p:nvSpPr>
        <p:spPr>
          <a:xfrm flipH="false" flipV="false" rot="-3104169">
            <a:off x="15853087" y="7330268"/>
            <a:ext cx="3293866" cy="3846340"/>
          </a:xfrm>
          <a:custGeom>
            <a:avLst/>
            <a:gdLst/>
            <a:ahLst/>
            <a:cxnLst/>
            <a:rect r="r" b="b" t="t" l="l"/>
            <a:pathLst>
              <a:path h="3846340" w="3293866">
                <a:moveTo>
                  <a:pt x="0" y="0"/>
                </a:moveTo>
                <a:lnTo>
                  <a:pt x="3293866" y="0"/>
                </a:lnTo>
                <a:lnTo>
                  <a:pt x="3293866" y="3846340"/>
                </a:lnTo>
                <a:lnTo>
                  <a:pt x="0" y="38463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009051" y="3111755"/>
            <a:ext cx="10584932" cy="3191570"/>
          </a:xfrm>
          <a:prstGeom prst="rect">
            <a:avLst/>
          </a:prstGeom>
        </p:spPr>
        <p:txBody>
          <a:bodyPr anchor="t" rtlCol="false" tIns="0" lIns="0" bIns="0" rIns="0">
            <a:spAutoFit/>
          </a:bodyPr>
          <a:lstStyle/>
          <a:p>
            <a:pPr marL="560827" indent="-280414" lvl="1">
              <a:lnSpc>
                <a:spcPts val="3636"/>
              </a:lnSpc>
              <a:buFont typeface="Arial"/>
              <a:buChar char="•"/>
            </a:pPr>
            <a:r>
              <a:rPr lang="en-US" sz="2597">
                <a:solidFill>
                  <a:srgbClr val="000000"/>
                </a:solidFill>
                <a:latin typeface="Glacial Indifference Bold"/>
              </a:rPr>
              <a:t>Analyze the better score result according to previous games</a:t>
            </a:r>
          </a:p>
          <a:p>
            <a:pPr marL="560827" indent="-280414" lvl="1">
              <a:lnSpc>
                <a:spcPts val="3636"/>
              </a:lnSpc>
              <a:buFont typeface="Arial"/>
              <a:buChar char="•"/>
            </a:pPr>
            <a:r>
              <a:rPr lang="en-US" sz="2597">
                <a:solidFill>
                  <a:srgbClr val="000000"/>
                </a:solidFill>
                <a:latin typeface="Glacial Indifference Bold"/>
              </a:rPr>
              <a:t>Analyze the batter or bowler’s performance based on previous games and also the opposition they played</a:t>
            </a:r>
          </a:p>
          <a:p>
            <a:pPr marL="560827" indent="-280414" lvl="1">
              <a:lnSpc>
                <a:spcPts val="3636"/>
              </a:lnSpc>
              <a:buFont typeface="Arial"/>
              <a:buChar char="•"/>
            </a:pPr>
            <a:r>
              <a:rPr lang="en-US" sz="2597">
                <a:solidFill>
                  <a:srgbClr val="000000"/>
                </a:solidFill>
                <a:latin typeface="Glacial Indifference Bold"/>
              </a:rPr>
              <a:t>Determine our playing 11 based on the information of the opposition and the pitch on which we are playing</a:t>
            </a:r>
          </a:p>
          <a:p>
            <a:pPr marL="560827" indent="-280414" lvl="1">
              <a:lnSpc>
                <a:spcPts val="3636"/>
              </a:lnSpc>
              <a:buFont typeface="Arial"/>
              <a:buChar char="•"/>
            </a:pPr>
            <a:r>
              <a:rPr lang="en-US" sz="2597">
                <a:solidFill>
                  <a:srgbClr val="000000"/>
                </a:solidFill>
                <a:latin typeface="Glacial Indifference Bold"/>
              </a:rPr>
              <a:t>At last we can determine what to choose batting first or bowling first based on the previous knowledge.</a:t>
            </a:r>
          </a:p>
        </p:txBody>
      </p:sp>
      <p:sp>
        <p:nvSpPr>
          <p:cNvPr name="TextBox 9" id="9"/>
          <p:cNvSpPr txBox="true"/>
          <p:nvPr/>
        </p:nvSpPr>
        <p:spPr>
          <a:xfrm rot="0">
            <a:off x="3853487" y="1085850"/>
            <a:ext cx="12624895" cy="869824"/>
          </a:xfrm>
          <a:prstGeom prst="rect">
            <a:avLst/>
          </a:prstGeom>
        </p:spPr>
        <p:txBody>
          <a:bodyPr anchor="t" rtlCol="false" tIns="0" lIns="0" bIns="0" rIns="0">
            <a:spAutoFit/>
          </a:bodyPr>
          <a:lstStyle/>
          <a:p>
            <a:pPr algn="r" marL="0" indent="0" lvl="0">
              <a:lnSpc>
                <a:spcPts val="6771"/>
              </a:lnSpc>
            </a:pPr>
            <a:r>
              <a:rPr lang="en-US" sz="6100" spc="402">
                <a:solidFill>
                  <a:srgbClr val="FFFFFF"/>
                </a:solidFill>
                <a:latin typeface="TT Berlinerins"/>
              </a:rPr>
              <a:t>How it is beneficail to out own team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03897"/>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5</a:t>
              </a:r>
            </a:p>
          </p:txBody>
        </p:sp>
      </p:grpSp>
      <p:sp>
        <p:nvSpPr>
          <p:cNvPr name="Freeform 9" id="9"/>
          <p:cNvSpPr/>
          <p:nvPr/>
        </p:nvSpPr>
        <p:spPr>
          <a:xfrm flipH="false" flipV="false" rot="0">
            <a:off x="7044474" y="3433757"/>
            <a:ext cx="9383539" cy="2979274"/>
          </a:xfrm>
          <a:custGeom>
            <a:avLst/>
            <a:gdLst/>
            <a:ahLst/>
            <a:cxnLst/>
            <a:rect r="r" b="b" t="t" l="l"/>
            <a:pathLst>
              <a:path h="2979274" w="9383539">
                <a:moveTo>
                  <a:pt x="0" y="0"/>
                </a:moveTo>
                <a:lnTo>
                  <a:pt x="9383539" y="0"/>
                </a:lnTo>
                <a:lnTo>
                  <a:pt x="9383539" y="2979274"/>
                </a:lnTo>
                <a:lnTo>
                  <a:pt x="0" y="2979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196002" y="4078145"/>
            <a:ext cx="8607628" cy="1690497"/>
          </a:xfrm>
          <a:prstGeom prst="rect">
            <a:avLst/>
          </a:prstGeom>
        </p:spPr>
        <p:txBody>
          <a:bodyPr anchor="t" rtlCol="false" tIns="0" lIns="0" bIns="0" rIns="0">
            <a:spAutoFit/>
          </a:bodyPr>
          <a:lstStyle/>
          <a:p>
            <a:pPr algn="ctr">
              <a:lnSpc>
                <a:spcPts val="13209"/>
              </a:lnSpc>
            </a:pPr>
            <a:r>
              <a:rPr lang="en-US" sz="11100">
                <a:solidFill>
                  <a:srgbClr val="000000"/>
                </a:solidFill>
                <a:latin typeface="Pinyon Script"/>
              </a:rPr>
              <a:t>Limitations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10800000">
            <a:off x="2763009" y="699457"/>
            <a:ext cx="14496291" cy="1970535"/>
          </a:xfrm>
          <a:custGeom>
            <a:avLst/>
            <a:gdLst/>
            <a:ahLst/>
            <a:cxnLst/>
            <a:rect r="r" b="b" t="t" l="l"/>
            <a:pathLst>
              <a:path h="1970535" w="14496291">
                <a:moveTo>
                  <a:pt x="0" y="0"/>
                </a:moveTo>
                <a:lnTo>
                  <a:pt x="14496291" y="0"/>
                </a:lnTo>
                <a:lnTo>
                  <a:pt x="14496291" y="1970535"/>
                </a:lnTo>
                <a:lnTo>
                  <a:pt x="0" y="1970535"/>
                </a:lnTo>
                <a:lnTo>
                  <a:pt x="0" y="0"/>
                </a:lnTo>
                <a:close/>
              </a:path>
            </a:pathLst>
          </a:custGeom>
          <a:blipFill>
            <a:blip r:embed="rId3"/>
            <a:stretch>
              <a:fillRect l="0" t="-48547" r="-2716" b="-48547"/>
            </a:stretch>
          </a:blipFill>
        </p:spPr>
      </p:sp>
      <p:sp>
        <p:nvSpPr>
          <p:cNvPr name="Freeform 4" id="4"/>
          <p:cNvSpPr/>
          <p:nvPr/>
        </p:nvSpPr>
        <p:spPr>
          <a:xfrm flipH="true" flipV="false" rot="9252665">
            <a:off x="-3882059" y="-3607574"/>
            <a:ext cx="8257901" cy="9398495"/>
          </a:xfrm>
          <a:custGeom>
            <a:avLst/>
            <a:gdLst/>
            <a:ahLst/>
            <a:cxnLst/>
            <a:rect r="r" b="b" t="t" l="l"/>
            <a:pathLst>
              <a:path h="9398495" w="8257901">
                <a:moveTo>
                  <a:pt x="8257901" y="0"/>
                </a:moveTo>
                <a:lnTo>
                  <a:pt x="0" y="0"/>
                </a:lnTo>
                <a:lnTo>
                  <a:pt x="0" y="9398494"/>
                </a:lnTo>
                <a:lnTo>
                  <a:pt x="8257901" y="9398494"/>
                </a:lnTo>
                <a:lnTo>
                  <a:pt x="8257901" y="0"/>
                </a:lnTo>
                <a:close/>
              </a:path>
            </a:pathLst>
          </a:custGeom>
          <a:blipFill>
            <a:blip r:embed="rId4"/>
            <a:stretch>
              <a:fillRect l="0" t="0" r="0" b="0"/>
            </a:stretch>
          </a:blipFill>
        </p:spPr>
      </p:sp>
      <p:sp>
        <p:nvSpPr>
          <p:cNvPr name="Freeform 5" id="5"/>
          <p:cNvSpPr/>
          <p:nvPr/>
        </p:nvSpPr>
        <p:spPr>
          <a:xfrm flipH="true" flipV="false" rot="2497221">
            <a:off x="1543112" y="6666380"/>
            <a:ext cx="7070449" cy="8047031"/>
          </a:xfrm>
          <a:custGeom>
            <a:avLst/>
            <a:gdLst/>
            <a:ahLst/>
            <a:cxnLst/>
            <a:rect r="r" b="b" t="t" l="l"/>
            <a:pathLst>
              <a:path h="8047031" w="7070449">
                <a:moveTo>
                  <a:pt x="7070449" y="0"/>
                </a:moveTo>
                <a:lnTo>
                  <a:pt x="0" y="0"/>
                </a:lnTo>
                <a:lnTo>
                  <a:pt x="0" y="8047031"/>
                </a:lnTo>
                <a:lnTo>
                  <a:pt x="7070449" y="8047031"/>
                </a:lnTo>
                <a:lnTo>
                  <a:pt x="7070449" y="0"/>
                </a:lnTo>
                <a:close/>
              </a:path>
            </a:pathLst>
          </a:custGeom>
          <a:blipFill>
            <a:blip r:embed="rId4"/>
            <a:stretch>
              <a:fillRect l="0" t="0" r="0" b="0"/>
            </a:stretch>
          </a:blipFill>
        </p:spPr>
      </p:sp>
      <p:sp>
        <p:nvSpPr>
          <p:cNvPr name="Freeform 6" id="6"/>
          <p:cNvSpPr/>
          <p:nvPr/>
        </p:nvSpPr>
        <p:spPr>
          <a:xfrm flipH="true" flipV="false" rot="4274592">
            <a:off x="-2215924" y="2859928"/>
            <a:ext cx="7199146" cy="8193503"/>
          </a:xfrm>
          <a:custGeom>
            <a:avLst/>
            <a:gdLst/>
            <a:ahLst/>
            <a:cxnLst/>
            <a:rect r="r" b="b" t="t" l="l"/>
            <a:pathLst>
              <a:path h="8193503" w="7199146">
                <a:moveTo>
                  <a:pt x="7199146" y="0"/>
                </a:moveTo>
                <a:lnTo>
                  <a:pt x="0" y="0"/>
                </a:lnTo>
                <a:lnTo>
                  <a:pt x="0" y="8193503"/>
                </a:lnTo>
                <a:lnTo>
                  <a:pt x="7199146" y="8193503"/>
                </a:lnTo>
                <a:lnTo>
                  <a:pt x="7199146" y="0"/>
                </a:lnTo>
                <a:close/>
              </a:path>
            </a:pathLst>
          </a:custGeom>
          <a:blipFill>
            <a:blip r:embed="rId4"/>
            <a:stretch>
              <a:fillRect l="0" t="0" r="0" b="0"/>
            </a:stretch>
          </a:blipFill>
        </p:spPr>
      </p:sp>
      <p:sp>
        <p:nvSpPr>
          <p:cNvPr name="Freeform 7" id="7"/>
          <p:cNvSpPr/>
          <p:nvPr/>
        </p:nvSpPr>
        <p:spPr>
          <a:xfrm flipH="false" flipV="false" rot="-3104169">
            <a:off x="15853087" y="7330268"/>
            <a:ext cx="3293866" cy="3846340"/>
          </a:xfrm>
          <a:custGeom>
            <a:avLst/>
            <a:gdLst/>
            <a:ahLst/>
            <a:cxnLst/>
            <a:rect r="r" b="b" t="t" l="l"/>
            <a:pathLst>
              <a:path h="3846340" w="3293866">
                <a:moveTo>
                  <a:pt x="0" y="0"/>
                </a:moveTo>
                <a:lnTo>
                  <a:pt x="3293866" y="0"/>
                </a:lnTo>
                <a:lnTo>
                  <a:pt x="3293866" y="3846340"/>
                </a:lnTo>
                <a:lnTo>
                  <a:pt x="0" y="38463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522418" y="4134485"/>
            <a:ext cx="10208377" cy="2845938"/>
          </a:xfrm>
          <a:prstGeom prst="rect">
            <a:avLst/>
          </a:prstGeom>
        </p:spPr>
        <p:txBody>
          <a:bodyPr anchor="t" rtlCol="false" tIns="0" lIns="0" bIns="0" rIns="0">
            <a:spAutoFit/>
          </a:bodyPr>
          <a:lstStyle/>
          <a:p>
            <a:pPr>
              <a:lnSpc>
                <a:spcPts val="3787"/>
              </a:lnSpc>
              <a:spcBef>
                <a:spcPct val="0"/>
              </a:spcBef>
            </a:pPr>
            <a:r>
              <a:rPr lang="en-US" sz="2705">
                <a:solidFill>
                  <a:srgbClr val="000000"/>
                </a:solidFill>
                <a:latin typeface="Glacial Indifference Bold"/>
              </a:rPr>
              <a:t>It can help you be successful most of the time, But in sports the situation changes with the ball. Opponents may change their game . Many other factors may also be at play. So information is always useful, but you need to have a backup plan to deal with your competitors. It can be very useful, but only for those who use it carefully. Otherwise it will haunt you again.</a:t>
            </a:r>
          </a:p>
        </p:txBody>
      </p:sp>
      <p:sp>
        <p:nvSpPr>
          <p:cNvPr name="TextBox 9" id="9"/>
          <p:cNvSpPr txBox="true"/>
          <p:nvPr/>
        </p:nvSpPr>
        <p:spPr>
          <a:xfrm rot="0">
            <a:off x="9607710" y="1167873"/>
            <a:ext cx="7123085" cy="1304159"/>
          </a:xfrm>
          <a:prstGeom prst="rect">
            <a:avLst/>
          </a:prstGeom>
        </p:spPr>
        <p:txBody>
          <a:bodyPr anchor="t" rtlCol="false" tIns="0" lIns="0" bIns="0" rIns="0">
            <a:spAutoFit/>
          </a:bodyPr>
          <a:lstStyle/>
          <a:p>
            <a:pPr algn="r" marL="0" indent="0" lvl="0">
              <a:lnSpc>
                <a:spcPts val="10100"/>
              </a:lnSpc>
            </a:pPr>
            <a:r>
              <a:rPr lang="en-US" sz="9099" spc="600">
                <a:solidFill>
                  <a:srgbClr val="FFFFFF"/>
                </a:solidFill>
                <a:latin typeface="TT Berlinerins"/>
              </a:rPr>
              <a:t>Limitations</a:t>
            </a:r>
          </a:p>
        </p:txBody>
      </p:sp>
      <p:sp>
        <p:nvSpPr>
          <p:cNvPr name="TextBox 10" id="10"/>
          <p:cNvSpPr txBox="true"/>
          <p:nvPr/>
        </p:nvSpPr>
        <p:spPr>
          <a:xfrm rot="0">
            <a:off x="3969647" y="3332433"/>
            <a:ext cx="13934446" cy="663615"/>
          </a:xfrm>
          <a:prstGeom prst="rect">
            <a:avLst/>
          </a:prstGeom>
        </p:spPr>
        <p:txBody>
          <a:bodyPr anchor="t" rtlCol="false" tIns="0" lIns="0" bIns="0" rIns="0">
            <a:spAutoFit/>
          </a:bodyPr>
          <a:lstStyle/>
          <a:p>
            <a:pPr algn="just">
              <a:lnSpc>
                <a:spcPts val="4480"/>
              </a:lnSpc>
            </a:pPr>
            <a:r>
              <a:rPr lang="en-US" sz="6400">
                <a:solidFill>
                  <a:srgbClr val="000000"/>
                </a:solidFill>
                <a:latin typeface="Pinyon Script"/>
              </a:rPr>
              <a:t>While data is useful, it always has limitations.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03897"/>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6</a:t>
              </a:r>
            </a:p>
          </p:txBody>
        </p:sp>
      </p:grpSp>
      <p:sp>
        <p:nvSpPr>
          <p:cNvPr name="Freeform 9" id="9"/>
          <p:cNvSpPr/>
          <p:nvPr/>
        </p:nvSpPr>
        <p:spPr>
          <a:xfrm flipH="false" flipV="false" rot="0">
            <a:off x="8279834" y="3023802"/>
            <a:ext cx="6945054" cy="2205055"/>
          </a:xfrm>
          <a:custGeom>
            <a:avLst/>
            <a:gdLst/>
            <a:ahLst/>
            <a:cxnLst/>
            <a:rect r="r" b="b" t="t" l="l"/>
            <a:pathLst>
              <a:path h="2205055" w="6945054">
                <a:moveTo>
                  <a:pt x="0" y="0"/>
                </a:moveTo>
                <a:lnTo>
                  <a:pt x="6945055" y="0"/>
                </a:lnTo>
                <a:lnTo>
                  <a:pt x="6945055" y="2205055"/>
                </a:lnTo>
                <a:lnTo>
                  <a:pt x="0" y="2205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400943" y="5228857"/>
            <a:ext cx="10887057" cy="1046989"/>
          </a:xfrm>
          <a:prstGeom prst="rect">
            <a:avLst/>
          </a:prstGeom>
        </p:spPr>
        <p:txBody>
          <a:bodyPr anchor="t" rtlCol="false" tIns="0" lIns="0" bIns="0" rIns="0">
            <a:spAutoFit/>
          </a:bodyPr>
          <a:lstStyle/>
          <a:p>
            <a:pPr>
              <a:lnSpc>
                <a:spcPts val="8212"/>
              </a:lnSpc>
            </a:pPr>
            <a:r>
              <a:rPr lang="en-US" sz="6900" spc="179">
                <a:solidFill>
                  <a:srgbClr val="000000"/>
                </a:solidFill>
                <a:latin typeface="TT Berlinerins"/>
              </a:rPr>
              <a:t>whether it is useful or not</a:t>
            </a:r>
          </a:p>
        </p:txBody>
      </p:sp>
      <p:sp>
        <p:nvSpPr>
          <p:cNvPr name="TextBox 11" id="11"/>
          <p:cNvSpPr txBox="true"/>
          <p:nvPr/>
        </p:nvSpPr>
        <p:spPr>
          <a:xfrm rot="0">
            <a:off x="7400943" y="3453003"/>
            <a:ext cx="8607628" cy="1690497"/>
          </a:xfrm>
          <a:prstGeom prst="rect">
            <a:avLst/>
          </a:prstGeom>
        </p:spPr>
        <p:txBody>
          <a:bodyPr anchor="t" rtlCol="false" tIns="0" lIns="0" bIns="0" rIns="0">
            <a:spAutoFit/>
          </a:bodyPr>
          <a:lstStyle/>
          <a:p>
            <a:pPr algn="ctr">
              <a:lnSpc>
                <a:spcPts val="13209"/>
              </a:lnSpc>
            </a:pPr>
            <a:r>
              <a:rPr lang="en-US" sz="11100">
                <a:solidFill>
                  <a:srgbClr val="000000"/>
                </a:solidFill>
                <a:latin typeface="Pinyon Script"/>
              </a:rPr>
              <a:t>Conclusion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true" flipV="false" rot="9252665">
            <a:off x="-3882059" y="-3607574"/>
            <a:ext cx="8257901" cy="9398495"/>
          </a:xfrm>
          <a:custGeom>
            <a:avLst/>
            <a:gdLst/>
            <a:ahLst/>
            <a:cxnLst/>
            <a:rect r="r" b="b" t="t" l="l"/>
            <a:pathLst>
              <a:path h="9398495" w="8257901">
                <a:moveTo>
                  <a:pt x="8257901" y="0"/>
                </a:moveTo>
                <a:lnTo>
                  <a:pt x="0" y="0"/>
                </a:lnTo>
                <a:lnTo>
                  <a:pt x="0" y="9398494"/>
                </a:lnTo>
                <a:lnTo>
                  <a:pt x="8257901" y="9398494"/>
                </a:lnTo>
                <a:lnTo>
                  <a:pt x="8257901" y="0"/>
                </a:lnTo>
                <a:close/>
              </a:path>
            </a:pathLst>
          </a:custGeom>
          <a:blipFill>
            <a:blip r:embed="rId3"/>
            <a:stretch>
              <a:fillRect l="0" t="0" r="0" b="0"/>
            </a:stretch>
          </a:blipFill>
        </p:spPr>
      </p:sp>
      <p:sp>
        <p:nvSpPr>
          <p:cNvPr name="Freeform 4" id="4"/>
          <p:cNvSpPr/>
          <p:nvPr/>
        </p:nvSpPr>
        <p:spPr>
          <a:xfrm flipH="false" flipV="false" rot="-10800000">
            <a:off x="2441450" y="804232"/>
            <a:ext cx="15058569" cy="1970535"/>
          </a:xfrm>
          <a:custGeom>
            <a:avLst/>
            <a:gdLst/>
            <a:ahLst/>
            <a:cxnLst/>
            <a:rect r="r" b="b" t="t" l="l"/>
            <a:pathLst>
              <a:path h="1970535" w="15058569">
                <a:moveTo>
                  <a:pt x="0" y="0"/>
                </a:moveTo>
                <a:lnTo>
                  <a:pt x="15058570" y="0"/>
                </a:lnTo>
                <a:lnTo>
                  <a:pt x="15058570" y="1970535"/>
                </a:lnTo>
                <a:lnTo>
                  <a:pt x="0" y="1970535"/>
                </a:lnTo>
                <a:lnTo>
                  <a:pt x="0" y="0"/>
                </a:lnTo>
                <a:close/>
              </a:path>
            </a:pathLst>
          </a:custGeom>
          <a:blipFill>
            <a:blip r:embed="rId4"/>
            <a:stretch>
              <a:fillRect l="0" t="-52369" r="-2716" b="-52369"/>
            </a:stretch>
          </a:blipFill>
        </p:spPr>
      </p:sp>
      <p:sp>
        <p:nvSpPr>
          <p:cNvPr name="Freeform 5" id="5"/>
          <p:cNvSpPr/>
          <p:nvPr/>
        </p:nvSpPr>
        <p:spPr>
          <a:xfrm flipH="true" flipV="false" rot="2497221">
            <a:off x="1543112" y="6666380"/>
            <a:ext cx="7070449" cy="8047031"/>
          </a:xfrm>
          <a:custGeom>
            <a:avLst/>
            <a:gdLst/>
            <a:ahLst/>
            <a:cxnLst/>
            <a:rect r="r" b="b" t="t" l="l"/>
            <a:pathLst>
              <a:path h="8047031" w="7070449">
                <a:moveTo>
                  <a:pt x="7070449" y="0"/>
                </a:moveTo>
                <a:lnTo>
                  <a:pt x="0" y="0"/>
                </a:lnTo>
                <a:lnTo>
                  <a:pt x="0" y="8047031"/>
                </a:lnTo>
                <a:lnTo>
                  <a:pt x="7070449" y="8047031"/>
                </a:lnTo>
                <a:lnTo>
                  <a:pt x="7070449" y="0"/>
                </a:lnTo>
                <a:close/>
              </a:path>
            </a:pathLst>
          </a:custGeom>
          <a:blipFill>
            <a:blip r:embed="rId3"/>
            <a:stretch>
              <a:fillRect l="0" t="0" r="0" b="0"/>
            </a:stretch>
          </a:blipFill>
        </p:spPr>
      </p:sp>
      <p:sp>
        <p:nvSpPr>
          <p:cNvPr name="Freeform 6" id="6"/>
          <p:cNvSpPr/>
          <p:nvPr/>
        </p:nvSpPr>
        <p:spPr>
          <a:xfrm flipH="true" flipV="false" rot="4274592">
            <a:off x="-2215924" y="2859928"/>
            <a:ext cx="7199146" cy="8193503"/>
          </a:xfrm>
          <a:custGeom>
            <a:avLst/>
            <a:gdLst/>
            <a:ahLst/>
            <a:cxnLst/>
            <a:rect r="r" b="b" t="t" l="l"/>
            <a:pathLst>
              <a:path h="8193503" w="7199146">
                <a:moveTo>
                  <a:pt x="7199146" y="0"/>
                </a:moveTo>
                <a:lnTo>
                  <a:pt x="0" y="0"/>
                </a:lnTo>
                <a:lnTo>
                  <a:pt x="0" y="8193503"/>
                </a:lnTo>
                <a:lnTo>
                  <a:pt x="7199146" y="8193503"/>
                </a:lnTo>
                <a:lnTo>
                  <a:pt x="7199146" y="0"/>
                </a:lnTo>
                <a:close/>
              </a:path>
            </a:pathLst>
          </a:custGeom>
          <a:blipFill>
            <a:blip r:embed="rId3"/>
            <a:stretch>
              <a:fillRect l="0" t="0" r="0" b="0"/>
            </a:stretch>
          </a:blipFill>
        </p:spPr>
      </p:sp>
      <p:sp>
        <p:nvSpPr>
          <p:cNvPr name="Freeform 7" id="7"/>
          <p:cNvSpPr/>
          <p:nvPr/>
        </p:nvSpPr>
        <p:spPr>
          <a:xfrm flipH="false" flipV="false" rot="-3104169">
            <a:off x="15853087" y="7330268"/>
            <a:ext cx="3293866" cy="3846340"/>
          </a:xfrm>
          <a:custGeom>
            <a:avLst/>
            <a:gdLst/>
            <a:ahLst/>
            <a:cxnLst/>
            <a:rect r="r" b="b" t="t" l="l"/>
            <a:pathLst>
              <a:path h="3846340" w="3293866">
                <a:moveTo>
                  <a:pt x="0" y="0"/>
                </a:moveTo>
                <a:lnTo>
                  <a:pt x="3293866" y="0"/>
                </a:lnTo>
                <a:lnTo>
                  <a:pt x="3293866" y="3846340"/>
                </a:lnTo>
                <a:lnTo>
                  <a:pt x="0" y="38463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249770" y="3104375"/>
            <a:ext cx="11250249" cy="4751224"/>
          </a:xfrm>
          <a:prstGeom prst="rect">
            <a:avLst/>
          </a:prstGeom>
        </p:spPr>
        <p:txBody>
          <a:bodyPr anchor="t" rtlCol="false" tIns="0" lIns="0" bIns="0" rIns="0">
            <a:spAutoFit/>
          </a:bodyPr>
          <a:lstStyle/>
          <a:p>
            <a:pPr>
              <a:lnSpc>
                <a:spcPts val="3771"/>
              </a:lnSpc>
            </a:pPr>
            <a:r>
              <a:rPr lang="en-US" sz="2693">
                <a:solidFill>
                  <a:srgbClr val="000000"/>
                </a:solidFill>
                <a:latin typeface="Glacial Indifference Bold"/>
              </a:rPr>
              <a:t>Finally, it can be concluded that even the early days of cricket were very difficult. It is becoming increasingly difficult to keep up with all the innovations in the game, but the use of knowledge and intelligence in cricket is better teamwork than ever before. Team insights prioritizes evaluating players' performance and then using these results to select the best players without personal bias</a:t>
            </a:r>
          </a:p>
          <a:p>
            <a:pPr>
              <a:lnSpc>
                <a:spcPts val="3771"/>
              </a:lnSpc>
            </a:pPr>
          </a:p>
          <a:p>
            <a:pPr>
              <a:lnSpc>
                <a:spcPts val="3771"/>
              </a:lnSpc>
              <a:spcBef>
                <a:spcPct val="0"/>
              </a:spcBef>
            </a:pPr>
            <a:r>
              <a:rPr lang="en-US" sz="2693">
                <a:solidFill>
                  <a:srgbClr val="000000"/>
                </a:solidFill>
                <a:latin typeface="Glacial Indifference Bold"/>
              </a:rPr>
              <a:t>The data also helps the team develop better strategies and challenges to solve various problems in the game. Before the game started, the team simulated all the situations that would occur during the game.</a:t>
            </a:r>
          </a:p>
        </p:txBody>
      </p:sp>
      <p:sp>
        <p:nvSpPr>
          <p:cNvPr name="TextBox 9" id="9"/>
          <p:cNvSpPr txBox="true"/>
          <p:nvPr/>
        </p:nvSpPr>
        <p:spPr>
          <a:xfrm rot="0">
            <a:off x="4607436" y="1175519"/>
            <a:ext cx="11870946" cy="1304159"/>
          </a:xfrm>
          <a:prstGeom prst="rect">
            <a:avLst/>
          </a:prstGeom>
        </p:spPr>
        <p:txBody>
          <a:bodyPr anchor="t" rtlCol="false" tIns="0" lIns="0" bIns="0" rIns="0">
            <a:spAutoFit/>
          </a:bodyPr>
          <a:lstStyle/>
          <a:p>
            <a:pPr algn="r" marL="0" indent="0" lvl="0">
              <a:lnSpc>
                <a:spcPts val="10100"/>
              </a:lnSpc>
            </a:pPr>
            <a:r>
              <a:rPr lang="en-US" sz="9099" spc="600">
                <a:solidFill>
                  <a:srgbClr val="FFFFFF"/>
                </a:solidFill>
                <a:latin typeface="TT Berlinerins"/>
              </a:rPr>
              <a:t>Conclusion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0">
            <a:off x="2493026" y="2482757"/>
            <a:ext cx="13301948" cy="4223368"/>
          </a:xfrm>
          <a:custGeom>
            <a:avLst/>
            <a:gdLst/>
            <a:ahLst/>
            <a:cxnLst/>
            <a:rect r="r" b="b" t="t" l="l"/>
            <a:pathLst>
              <a:path h="4223368" w="13301948">
                <a:moveTo>
                  <a:pt x="0" y="0"/>
                </a:moveTo>
                <a:lnTo>
                  <a:pt x="13301948" y="0"/>
                </a:lnTo>
                <a:lnTo>
                  <a:pt x="13301948" y="4223368"/>
                </a:lnTo>
                <a:lnTo>
                  <a:pt x="0" y="42233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964694" y="3854667"/>
            <a:ext cx="9846886" cy="1933881"/>
          </a:xfrm>
          <a:prstGeom prst="rect">
            <a:avLst/>
          </a:prstGeom>
        </p:spPr>
        <p:txBody>
          <a:bodyPr anchor="t" rtlCol="false" tIns="0" lIns="0" bIns="0" rIns="0">
            <a:spAutoFit/>
          </a:bodyPr>
          <a:lstStyle/>
          <a:p>
            <a:pPr algn="ctr">
              <a:lnSpc>
                <a:spcPts val="15110"/>
              </a:lnSpc>
            </a:pPr>
            <a:r>
              <a:rPr lang="en-US" sz="12698">
                <a:solidFill>
                  <a:srgbClr val="000000"/>
                </a:solidFill>
                <a:latin typeface="Pinyon Script"/>
              </a:rPr>
              <a:t>The End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0780" t="-3525" r="-22794" b="-2044"/>
            </a:stretch>
          </a:blipFill>
        </p:spPr>
      </p:sp>
      <p:sp>
        <p:nvSpPr>
          <p:cNvPr name="Freeform 3" id="3"/>
          <p:cNvSpPr/>
          <p:nvPr/>
        </p:nvSpPr>
        <p:spPr>
          <a:xfrm flipH="true" flipV="false" rot="544789">
            <a:off x="313728" y="-5852302"/>
            <a:ext cx="21097584" cy="7806106"/>
          </a:xfrm>
          <a:custGeom>
            <a:avLst/>
            <a:gdLst/>
            <a:ahLst/>
            <a:cxnLst/>
            <a:rect r="r" b="b" t="t" l="l"/>
            <a:pathLst>
              <a:path h="7806106" w="21097584">
                <a:moveTo>
                  <a:pt x="21097584" y="0"/>
                </a:moveTo>
                <a:lnTo>
                  <a:pt x="0" y="0"/>
                </a:lnTo>
                <a:lnTo>
                  <a:pt x="0" y="7806106"/>
                </a:lnTo>
                <a:lnTo>
                  <a:pt x="21097584" y="7806106"/>
                </a:lnTo>
                <a:lnTo>
                  <a:pt x="21097584" y="0"/>
                </a:lnTo>
                <a:close/>
              </a:path>
            </a:pathLst>
          </a:custGeom>
          <a:blipFill>
            <a:blip r:embed="rId3"/>
            <a:stretch>
              <a:fillRect l="0" t="0" r="0" b="0"/>
            </a:stretch>
          </a:blipFill>
        </p:spPr>
      </p:sp>
      <p:sp>
        <p:nvSpPr>
          <p:cNvPr name="Freeform 4" id="4"/>
          <p:cNvSpPr/>
          <p:nvPr/>
        </p:nvSpPr>
        <p:spPr>
          <a:xfrm flipH="false" flipV="false" rot="11148">
            <a:off x="255482" y="635802"/>
            <a:ext cx="17509054" cy="11144486"/>
          </a:xfrm>
          <a:custGeom>
            <a:avLst/>
            <a:gdLst/>
            <a:ahLst/>
            <a:cxnLst/>
            <a:rect r="r" b="b" t="t" l="l"/>
            <a:pathLst>
              <a:path h="11144486" w="17509054">
                <a:moveTo>
                  <a:pt x="0" y="0"/>
                </a:moveTo>
                <a:lnTo>
                  <a:pt x="17509055" y="0"/>
                </a:lnTo>
                <a:lnTo>
                  <a:pt x="17509055" y="11144486"/>
                </a:lnTo>
                <a:lnTo>
                  <a:pt x="0" y="11144486"/>
                </a:lnTo>
                <a:lnTo>
                  <a:pt x="0" y="0"/>
                </a:lnTo>
                <a:close/>
              </a:path>
            </a:pathLst>
          </a:custGeom>
          <a:blipFill>
            <a:blip r:embed="rId4"/>
            <a:stretch>
              <a:fillRect l="0" t="0" r="-321" b="0"/>
            </a:stretch>
          </a:blipFill>
        </p:spPr>
      </p:sp>
      <p:sp>
        <p:nvSpPr>
          <p:cNvPr name="TextBox 5" id="5"/>
          <p:cNvSpPr txBox="true"/>
          <p:nvPr/>
        </p:nvSpPr>
        <p:spPr>
          <a:xfrm rot="19756">
            <a:off x="4997051" y="5602933"/>
            <a:ext cx="4793253"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Data Analysis</a:t>
            </a:r>
          </a:p>
        </p:txBody>
      </p:sp>
      <p:sp>
        <p:nvSpPr>
          <p:cNvPr name="TextBox 6" id="6"/>
          <p:cNvSpPr txBox="true"/>
          <p:nvPr/>
        </p:nvSpPr>
        <p:spPr>
          <a:xfrm rot="19756">
            <a:off x="3106401" y="4938947"/>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01</a:t>
            </a:r>
          </a:p>
        </p:txBody>
      </p:sp>
      <p:sp>
        <p:nvSpPr>
          <p:cNvPr name="TextBox 7" id="7"/>
          <p:cNvSpPr txBox="true"/>
          <p:nvPr/>
        </p:nvSpPr>
        <p:spPr>
          <a:xfrm rot="19756">
            <a:off x="5000735" y="6970259"/>
            <a:ext cx="4789568"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Artificial Intelligence</a:t>
            </a:r>
          </a:p>
        </p:txBody>
      </p:sp>
      <p:sp>
        <p:nvSpPr>
          <p:cNvPr name="TextBox 8" id="8"/>
          <p:cNvSpPr txBox="true"/>
          <p:nvPr/>
        </p:nvSpPr>
        <p:spPr>
          <a:xfrm rot="19756">
            <a:off x="3129987" y="6354926"/>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02</a:t>
            </a:r>
          </a:p>
        </p:txBody>
      </p:sp>
      <p:sp>
        <p:nvSpPr>
          <p:cNvPr name="TextBox 9" id="9"/>
          <p:cNvSpPr txBox="true"/>
          <p:nvPr/>
        </p:nvSpPr>
        <p:spPr>
          <a:xfrm rot="19756">
            <a:off x="5056878" y="8335092"/>
            <a:ext cx="4733425"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Use in Sports Industry - Cricket</a:t>
            </a:r>
          </a:p>
        </p:txBody>
      </p:sp>
      <p:sp>
        <p:nvSpPr>
          <p:cNvPr name="TextBox 10" id="10"/>
          <p:cNvSpPr txBox="true"/>
          <p:nvPr/>
        </p:nvSpPr>
        <p:spPr>
          <a:xfrm rot="19756">
            <a:off x="3129987" y="7723386"/>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03</a:t>
            </a:r>
          </a:p>
        </p:txBody>
      </p:sp>
      <p:sp>
        <p:nvSpPr>
          <p:cNvPr name="TextBox 11" id="11"/>
          <p:cNvSpPr txBox="true"/>
          <p:nvPr/>
        </p:nvSpPr>
        <p:spPr>
          <a:xfrm rot="19756">
            <a:off x="11790148" y="5602191"/>
            <a:ext cx="4534791"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Advantages</a:t>
            </a:r>
          </a:p>
        </p:txBody>
      </p:sp>
      <p:sp>
        <p:nvSpPr>
          <p:cNvPr name="TextBox 12" id="12"/>
          <p:cNvSpPr txBox="true"/>
          <p:nvPr/>
        </p:nvSpPr>
        <p:spPr>
          <a:xfrm rot="19756">
            <a:off x="10042371" y="4986465"/>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04</a:t>
            </a:r>
          </a:p>
        </p:txBody>
      </p:sp>
      <p:sp>
        <p:nvSpPr>
          <p:cNvPr name="TextBox 13" id="13"/>
          <p:cNvSpPr txBox="true"/>
          <p:nvPr/>
        </p:nvSpPr>
        <p:spPr>
          <a:xfrm rot="19756">
            <a:off x="11918805" y="6970259"/>
            <a:ext cx="4789568"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Disadvantages or Limitations</a:t>
            </a:r>
          </a:p>
        </p:txBody>
      </p:sp>
      <p:sp>
        <p:nvSpPr>
          <p:cNvPr name="TextBox 14" id="14"/>
          <p:cNvSpPr txBox="true"/>
          <p:nvPr/>
        </p:nvSpPr>
        <p:spPr>
          <a:xfrm rot="19756">
            <a:off x="10042371" y="6354926"/>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05</a:t>
            </a:r>
          </a:p>
        </p:txBody>
      </p:sp>
      <p:sp>
        <p:nvSpPr>
          <p:cNvPr name="Freeform 15" id="15"/>
          <p:cNvSpPr/>
          <p:nvPr/>
        </p:nvSpPr>
        <p:spPr>
          <a:xfrm flipH="false" flipV="false" rot="19756">
            <a:off x="3242243" y="2896098"/>
            <a:ext cx="5153039" cy="1636090"/>
          </a:xfrm>
          <a:custGeom>
            <a:avLst/>
            <a:gdLst/>
            <a:ahLst/>
            <a:cxnLst/>
            <a:rect r="r" b="b" t="t" l="l"/>
            <a:pathLst>
              <a:path h="1636090" w="5153039">
                <a:moveTo>
                  <a:pt x="0" y="0"/>
                </a:moveTo>
                <a:lnTo>
                  <a:pt x="5153038" y="0"/>
                </a:lnTo>
                <a:lnTo>
                  <a:pt x="5153038" y="1636090"/>
                </a:lnTo>
                <a:lnTo>
                  <a:pt x="0" y="1636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19756">
            <a:off x="8815198" y="2551582"/>
            <a:ext cx="8960454" cy="2420585"/>
          </a:xfrm>
          <a:prstGeom prst="rect">
            <a:avLst/>
          </a:prstGeom>
        </p:spPr>
        <p:txBody>
          <a:bodyPr anchor="t" rtlCol="false" tIns="0" lIns="0" bIns="0" rIns="0">
            <a:spAutoFit/>
          </a:bodyPr>
          <a:lstStyle/>
          <a:p>
            <a:pPr>
              <a:lnSpc>
                <a:spcPts val="18980"/>
              </a:lnSpc>
            </a:pPr>
            <a:r>
              <a:rPr lang="en-US" sz="15949" spc="414">
                <a:solidFill>
                  <a:srgbClr val="000000"/>
                </a:solidFill>
                <a:latin typeface="TT Berlinerins"/>
              </a:rPr>
              <a:t>contents</a:t>
            </a:r>
          </a:p>
        </p:txBody>
      </p:sp>
      <p:sp>
        <p:nvSpPr>
          <p:cNvPr name="TextBox 17" id="17"/>
          <p:cNvSpPr txBox="true"/>
          <p:nvPr/>
        </p:nvSpPr>
        <p:spPr>
          <a:xfrm rot="19756">
            <a:off x="2445685" y="3165623"/>
            <a:ext cx="6933625" cy="1367106"/>
          </a:xfrm>
          <a:prstGeom prst="rect">
            <a:avLst/>
          </a:prstGeom>
        </p:spPr>
        <p:txBody>
          <a:bodyPr anchor="t" rtlCol="false" tIns="0" lIns="0" bIns="0" rIns="0">
            <a:spAutoFit/>
          </a:bodyPr>
          <a:lstStyle/>
          <a:p>
            <a:pPr algn="ctr">
              <a:lnSpc>
                <a:spcPts val="10757"/>
              </a:lnSpc>
            </a:pPr>
            <a:r>
              <a:rPr lang="en-US" sz="9039">
                <a:solidFill>
                  <a:srgbClr val="000000"/>
                </a:solidFill>
                <a:latin typeface="Pinyon Script"/>
              </a:rPr>
              <a:t>Table of</a:t>
            </a:r>
          </a:p>
        </p:txBody>
      </p:sp>
      <p:sp>
        <p:nvSpPr>
          <p:cNvPr name="TextBox 18" id="18"/>
          <p:cNvSpPr txBox="true"/>
          <p:nvPr/>
        </p:nvSpPr>
        <p:spPr>
          <a:xfrm rot="19756">
            <a:off x="10042371" y="7723386"/>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06</a:t>
            </a:r>
          </a:p>
        </p:txBody>
      </p:sp>
      <p:sp>
        <p:nvSpPr>
          <p:cNvPr name="TextBox 19" id="19"/>
          <p:cNvSpPr txBox="true"/>
          <p:nvPr/>
        </p:nvSpPr>
        <p:spPr>
          <a:xfrm rot="19756">
            <a:off x="11918805" y="8334931"/>
            <a:ext cx="4789568"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TextBox 3" id="3"/>
          <p:cNvSpPr txBox="true"/>
          <p:nvPr/>
        </p:nvSpPr>
        <p:spPr>
          <a:xfrm rot="0">
            <a:off x="5902213" y="4870371"/>
            <a:ext cx="10078916" cy="1690497"/>
          </a:xfrm>
          <a:prstGeom prst="rect">
            <a:avLst/>
          </a:prstGeom>
        </p:spPr>
        <p:txBody>
          <a:bodyPr anchor="t" rtlCol="false" tIns="0" lIns="0" bIns="0" rIns="0">
            <a:spAutoFit/>
          </a:bodyPr>
          <a:lstStyle/>
          <a:p>
            <a:pPr>
              <a:lnSpc>
                <a:spcPts val="13209"/>
              </a:lnSpc>
            </a:pPr>
            <a:r>
              <a:rPr lang="en-US" sz="11100" spc="88">
                <a:solidFill>
                  <a:srgbClr val="000000"/>
                </a:solidFill>
                <a:latin typeface="TT Berlinerins"/>
              </a:rPr>
              <a:t>Let’s Get Started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13422"/>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1</a:t>
              </a:r>
            </a:p>
          </p:txBody>
        </p:sp>
      </p:grpSp>
      <p:sp>
        <p:nvSpPr>
          <p:cNvPr name="Freeform 9" id="9"/>
          <p:cNvSpPr/>
          <p:nvPr/>
        </p:nvSpPr>
        <p:spPr>
          <a:xfrm flipH="false" flipV="false" rot="0">
            <a:off x="7877370" y="3152395"/>
            <a:ext cx="6369250" cy="2022237"/>
          </a:xfrm>
          <a:custGeom>
            <a:avLst/>
            <a:gdLst/>
            <a:ahLst/>
            <a:cxnLst/>
            <a:rect r="r" b="b" t="t" l="l"/>
            <a:pathLst>
              <a:path h="2022237" w="6369250">
                <a:moveTo>
                  <a:pt x="0" y="0"/>
                </a:moveTo>
                <a:lnTo>
                  <a:pt x="6369250" y="0"/>
                </a:lnTo>
                <a:lnTo>
                  <a:pt x="6369250" y="2022237"/>
                </a:lnTo>
                <a:lnTo>
                  <a:pt x="0" y="2022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686870" y="5425972"/>
            <a:ext cx="10078916" cy="1690497"/>
          </a:xfrm>
          <a:prstGeom prst="rect">
            <a:avLst/>
          </a:prstGeom>
        </p:spPr>
        <p:txBody>
          <a:bodyPr anchor="t" rtlCol="false" tIns="0" lIns="0" bIns="0" rIns="0">
            <a:spAutoFit/>
          </a:bodyPr>
          <a:lstStyle/>
          <a:p>
            <a:pPr>
              <a:lnSpc>
                <a:spcPts val="13209"/>
              </a:lnSpc>
            </a:pPr>
            <a:r>
              <a:rPr lang="en-US" sz="11100" spc="88">
                <a:solidFill>
                  <a:srgbClr val="000000"/>
                </a:solidFill>
                <a:latin typeface="TT Berlinerins"/>
              </a:rPr>
              <a:t>Introduction</a:t>
            </a:r>
          </a:p>
        </p:txBody>
      </p:sp>
      <p:sp>
        <p:nvSpPr>
          <p:cNvPr name="TextBox 11" id="11"/>
          <p:cNvSpPr txBox="true"/>
          <p:nvPr/>
        </p:nvSpPr>
        <p:spPr>
          <a:xfrm rot="0">
            <a:off x="7686870" y="3625541"/>
            <a:ext cx="7050120" cy="1085470"/>
          </a:xfrm>
          <a:prstGeom prst="rect">
            <a:avLst/>
          </a:prstGeom>
        </p:spPr>
        <p:txBody>
          <a:bodyPr anchor="t" rtlCol="false" tIns="0" lIns="0" bIns="0" rIns="0">
            <a:spAutoFit/>
          </a:bodyPr>
          <a:lstStyle/>
          <a:p>
            <a:pPr algn="ctr">
              <a:lnSpc>
                <a:spcPts val="8569"/>
              </a:lnSpc>
            </a:pPr>
            <a:r>
              <a:rPr lang="en-US" sz="7200">
                <a:solidFill>
                  <a:srgbClr val="000000"/>
                </a:solidFill>
                <a:latin typeface="Pinyon Script"/>
              </a:rPr>
              <a:t>Data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5400000">
            <a:off x="3184688" y="970375"/>
            <a:ext cx="3338221" cy="3799301"/>
          </a:xfrm>
          <a:custGeom>
            <a:avLst/>
            <a:gdLst/>
            <a:ahLst/>
            <a:cxnLst/>
            <a:rect r="r" b="b" t="t" l="l"/>
            <a:pathLst>
              <a:path h="3799301" w="3338221">
                <a:moveTo>
                  <a:pt x="0" y="0"/>
                </a:moveTo>
                <a:lnTo>
                  <a:pt x="3338220" y="0"/>
                </a:lnTo>
                <a:lnTo>
                  <a:pt x="3338220" y="3799301"/>
                </a:lnTo>
                <a:lnTo>
                  <a:pt x="0" y="3799301"/>
                </a:lnTo>
                <a:lnTo>
                  <a:pt x="0" y="0"/>
                </a:lnTo>
                <a:close/>
              </a:path>
            </a:pathLst>
          </a:custGeom>
          <a:blipFill>
            <a:blip r:embed="rId3"/>
            <a:stretch>
              <a:fillRect l="0" t="0" r="0" b="0"/>
            </a:stretch>
          </a:blipFill>
        </p:spPr>
      </p:sp>
      <p:sp>
        <p:nvSpPr>
          <p:cNvPr name="Freeform 4" id="4"/>
          <p:cNvSpPr/>
          <p:nvPr/>
        </p:nvSpPr>
        <p:spPr>
          <a:xfrm flipH="false" flipV="false" rot="0">
            <a:off x="3957358" y="1871992"/>
            <a:ext cx="9994857" cy="1997246"/>
          </a:xfrm>
          <a:custGeom>
            <a:avLst/>
            <a:gdLst/>
            <a:ahLst/>
            <a:cxnLst/>
            <a:rect r="r" b="b" t="t" l="l"/>
            <a:pathLst>
              <a:path h="1997246" w="9994857">
                <a:moveTo>
                  <a:pt x="0" y="0"/>
                </a:moveTo>
                <a:lnTo>
                  <a:pt x="9994857" y="0"/>
                </a:lnTo>
                <a:lnTo>
                  <a:pt x="9994857" y="1997247"/>
                </a:lnTo>
                <a:lnTo>
                  <a:pt x="0" y="1997247"/>
                </a:lnTo>
                <a:lnTo>
                  <a:pt x="0" y="0"/>
                </a:lnTo>
                <a:close/>
              </a:path>
            </a:pathLst>
          </a:custGeom>
          <a:blipFill>
            <a:blip r:embed="rId4"/>
            <a:stretch>
              <a:fillRect l="0" t="-27818" r="0" b="0"/>
            </a:stretch>
          </a:blipFill>
        </p:spPr>
      </p:sp>
      <p:sp>
        <p:nvSpPr>
          <p:cNvPr name="TextBox 5" id="5"/>
          <p:cNvSpPr txBox="true"/>
          <p:nvPr/>
        </p:nvSpPr>
        <p:spPr>
          <a:xfrm rot="0">
            <a:off x="2800267" y="1722584"/>
            <a:ext cx="12309039" cy="2066283"/>
          </a:xfrm>
          <a:prstGeom prst="rect">
            <a:avLst/>
          </a:prstGeom>
        </p:spPr>
        <p:txBody>
          <a:bodyPr anchor="t" rtlCol="false" tIns="0" lIns="0" bIns="0" rIns="0">
            <a:spAutoFit/>
          </a:bodyPr>
          <a:lstStyle/>
          <a:p>
            <a:pPr algn="ctr" marL="0" indent="0" lvl="0">
              <a:lnSpc>
                <a:spcPts val="16924"/>
              </a:lnSpc>
              <a:spcBef>
                <a:spcPct val="0"/>
              </a:spcBef>
            </a:pPr>
            <a:r>
              <a:rPr lang="en-US" sz="12088" spc="423">
                <a:solidFill>
                  <a:srgbClr val="FFFFFF"/>
                </a:solidFill>
                <a:latin typeface="TT Berlinerins"/>
              </a:rPr>
              <a:t>Data AnalYsis</a:t>
            </a:r>
          </a:p>
        </p:txBody>
      </p:sp>
      <p:sp>
        <p:nvSpPr>
          <p:cNvPr name="TextBox 6" id="6"/>
          <p:cNvSpPr txBox="true"/>
          <p:nvPr/>
        </p:nvSpPr>
        <p:spPr>
          <a:xfrm rot="0">
            <a:off x="6927239" y="4491633"/>
            <a:ext cx="4433522" cy="1518704"/>
          </a:xfrm>
          <a:prstGeom prst="rect">
            <a:avLst/>
          </a:prstGeom>
        </p:spPr>
        <p:txBody>
          <a:bodyPr anchor="t" rtlCol="false" tIns="0" lIns="0" bIns="0" rIns="0">
            <a:spAutoFit/>
          </a:bodyPr>
          <a:lstStyle/>
          <a:p>
            <a:pPr>
              <a:lnSpc>
                <a:spcPts val="12432"/>
              </a:lnSpc>
              <a:spcBef>
                <a:spcPct val="0"/>
              </a:spcBef>
            </a:pPr>
            <a:r>
              <a:rPr lang="en-US" sz="8880">
                <a:solidFill>
                  <a:srgbClr val="000000"/>
                </a:solidFill>
                <a:latin typeface="Pinyon Script"/>
              </a:rPr>
              <a:t>About</a:t>
            </a:r>
          </a:p>
        </p:txBody>
      </p:sp>
      <p:sp>
        <p:nvSpPr>
          <p:cNvPr name="TextBox 7" id="7"/>
          <p:cNvSpPr txBox="true"/>
          <p:nvPr/>
        </p:nvSpPr>
        <p:spPr>
          <a:xfrm rot="0">
            <a:off x="2619059" y="5962712"/>
            <a:ext cx="12619832" cy="3400613"/>
          </a:xfrm>
          <a:prstGeom prst="rect">
            <a:avLst/>
          </a:prstGeom>
        </p:spPr>
        <p:txBody>
          <a:bodyPr anchor="t" rtlCol="false" tIns="0" lIns="0" bIns="0" rIns="0">
            <a:spAutoFit/>
          </a:bodyPr>
          <a:lstStyle/>
          <a:p>
            <a:pPr>
              <a:lnSpc>
                <a:spcPts val="3373"/>
              </a:lnSpc>
            </a:pPr>
            <a:r>
              <a:rPr lang="en-US" sz="2409">
                <a:solidFill>
                  <a:srgbClr val="000000"/>
                </a:solidFill>
                <a:latin typeface="Glacial Indifference"/>
              </a:rPr>
              <a:t>Data analysis is the process of cleaning, changing, and processing raw data and extracting actionable, relevant information that helps businesses make informed decisions.</a:t>
            </a:r>
          </a:p>
          <a:p>
            <a:pPr>
              <a:lnSpc>
                <a:spcPts val="3373"/>
              </a:lnSpc>
            </a:pPr>
          </a:p>
          <a:p>
            <a:pPr>
              <a:lnSpc>
                <a:spcPts val="3373"/>
              </a:lnSpc>
            </a:pPr>
            <a:r>
              <a:rPr lang="en-US" sz="2409">
                <a:solidFill>
                  <a:srgbClr val="000000"/>
                </a:solidFill>
                <a:latin typeface="Glacial Indifference"/>
              </a:rPr>
              <a:t>A simple example of data analysis can be seen whenever we make a decision in our daily lives by evaluating what has happened in the past or what will happen if we make that decision. Basically, this is the process of analyzing the past or future and making a decision based on that analysis.</a:t>
            </a:r>
          </a:p>
          <a:p>
            <a:pPr>
              <a:lnSpc>
                <a:spcPts val="3373"/>
              </a:lnSpc>
              <a:spcBef>
                <a:spcPct val="0"/>
              </a:spcBef>
            </a:pPr>
          </a:p>
        </p:txBody>
      </p:sp>
      <p:sp>
        <p:nvSpPr>
          <p:cNvPr name="Freeform 8" id="8"/>
          <p:cNvSpPr/>
          <p:nvPr/>
        </p:nvSpPr>
        <p:spPr>
          <a:xfrm flipH="false" flipV="false" rot="-5400000">
            <a:off x="16342297" y="5836337"/>
            <a:ext cx="5646680" cy="6426608"/>
          </a:xfrm>
          <a:custGeom>
            <a:avLst/>
            <a:gdLst/>
            <a:ahLst/>
            <a:cxnLst/>
            <a:rect r="r" b="b" t="t" l="l"/>
            <a:pathLst>
              <a:path h="6426608" w="5646680">
                <a:moveTo>
                  <a:pt x="0" y="0"/>
                </a:moveTo>
                <a:lnTo>
                  <a:pt x="5646680" y="0"/>
                </a:lnTo>
                <a:lnTo>
                  <a:pt x="5646680" y="6426608"/>
                </a:lnTo>
                <a:lnTo>
                  <a:pt x="0" y="6426608"/>
                </a:lnTo>
                <a:lnTo>
                  <a:pt x="0" y="0"/>
                </a:lnTo>
                <a:close/>
              </a:path>
            </a:pathLst>
          </a:custGeom>
          <a:blipFill>
            <a:blip r:embed="rId3"/>
            <a:stretch>
              <a:fillRect l="0" t="0" r="0" b="0"/>
            </a:stretch>
          </a:blipFill>
        </p:spPr>
      </p:sp>
      <p:sp>
        <p:nvSpPr>
          <p:cNvPr name="Freeform 9" id="9"/>
          <p:cNvSpPr/>
          <p:nvPr/>
        </p:nvSpPr>
        <p:spPr>
          <a:xfrm flipH="false" flipV="false" rot="1787164">
            <a:off x="13689488" y="-911425"/>
            <a:ext cx="4525691" cy="3390154"/>
          </a:xfrm>
          <a:custGeom>
            <a:avLst/>
            <a:gdLst/>
            <a:ahLst/>
            <a:cxnLst/>
            <a:rect r="r" b="b" t="t" l="l"/>
            <a:pathLst>
              <a:path h="3390154" w="4525691">
                <a:moveTo>
                  <a:pt x="0" y="0"/>
                </a:moveTo>
                <a:lnTo>
                  <a:pt x="4525691" y="0"/>
                </a:lnTo>
                <a:lnTo>
                  <a:pt x="4525691" y="3390154"/>
                </a:lnTo>
                <a:lnTo>
                  <a:pt x="0" y="3390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348554">
            <a:off x="-1589569" y="5842913"/>
            <a:ext cx="4631283" cy="6756514"/>
          </a:xfrm>
          <a:custGeom>
            <a:avLst/>
            <a:gdLst/>
            <a:ahLst/>
            <a:cxnLst/>
            <a:rect r="r" b="b" t="t" l="l"/>
            <a:pathLst>
              <a:path h="6756514" w="4631283">
                <a:moveTo>
                  <a:pt x="0" y="0"/>
                </a:moveTo>
                <a:lnTo>
                  <a:pt x="4631283" y="0"/>
                </a:lnTo>
                <a:lnTo>
                  <a:pt x="4631283" y="6756514"/>
                </a:lnTo>
                <a:lnTo>
                  <a:pt x="0" y="675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5400000">
            <a:off x="3030807" y="598396"/>
            <a:ext cx="3338221" cy="3799301"/>
          </a:xfrm>
          <a:custGeom>
            <a:avLst/>
            <a:gdLst/>
            <a:ahLst/>
            <a:cxnLst/>
            <a:rect r="r" b="b" t="t" l="l"/>
            <a:pathLst>
              <a:path h="3799301" w="3338221">
                <a:moveTo>
                  <a:pt x="0" y="0"/>
                </a:moveTo>
                <a:lnTo>
                  <a:pt x="3338221" y="0"/>
                </a:lnTo>
                <a:lnTo>
                  <a:pt x="3338221" y="3799301"/>
                </a:lnTo>
                <a:lnTo>
                  <a:pt x="0" y="3799301"/>
                </a:lnTo>
                <a:lnTo>
                  <a:pt x="0" y="0"/>
                </a:lnTo>
                <a:close/>
              </a:path>
            </a:pathLst>
          </a:custGeom>
          <a:blipFill>
            <a:blip r:embed="rId3"/>
            <a:stretch>
              <a:fillRect l="0" t="0" r="0" b="0"/>
            </a:stretch>
          </a:blipFill>
        </p:spPr>
      </p:sp>
      <p:sp>
        <p:nvSpPr>
          <p:cNvPr name="Freeform 4" id="4"/>
          <p:cNvSpPr/>
          <p:nvPr/>
        </p:nvSpPr>
        <p:spPr>
          <a:xfrm flipH="false" flipV="false" rot="0">
            <a:off x="4576050" y="1619447"/>
            <a:ext cx="9994857" cy="1997246"/>
          </a:xfrm>
          <a:custGeom>
            <a:avLst/>
            <a:gdLst/>
            <a:ahLst/>
            <a:cxnLst/>
            <a:rect r="r" b="b" t="t" l="l"/>
            <a:pathLst>
              <a:path h="1997246" w="9994857">
                <a:moveTo>
                  <a:pt x="0" y="0"/>
                </a:moveTo>
                <a:lnTo>
                  <a:pt x="9994857" y="0"/>
                </a:lnTo>
                <a:lnTo>
                  <a:pt x="9994857" y="1997246"/>
                </a:lnTo>
                <a:lnTo>
                  <a:pt x="0" y="1997246"/>
                </a:lnTo>
                <a:lnTo>
                  <a:pt x="0" y="0"/>
                </a:lnTo>
                <a:close/>
              </a:path>
            </a:pathLst>
          </a:custGeom>
          <a:blipFill>
            <a:blip r:embed="rId4"/>
            <a:stretch>
              <a:fillRect l="0" t="-27818" r="0" b="0"/>
            </a:stretch>
          </a:blipFill>
        </p:spPr>
      </p:sp>
      <p:sp>
        <p:nvSpPr>
          <p:cNvPr name="TextBox 5" id="5"/>
          <p:cNvSpPr txBox="true"/>
          <p:nvPr/>
        </p:nvSpPr>
        <p:spPr>
          <a:xfrm rot="0">
            <a:off x="2800267" y="1808309"/>
            <a:ext cx="12309039" cy="1236601"/>
          </a:xfrm>
          <a:prstGeom prst="rect">
            <a:avLst/>
          </a:prstGeom>
        </p:spPr>
        <p:txBody>
          <a:bodyPr anchor="t" rtlCol="false" tIns="0" lIns="0" bIns="0" rIns="0">
            <a:spAutoFit/>
          </a:bodyPr>
          <a:lstStyle/>
          <a:p>
            <a:pPr algn="ctr" marL="0" indent="0" lvl="0">
              <a:lnSpc>
                <a:spcPts val="10065"/>
              </a:lnSpc>
              <a:spcBef>
                <a:spcPct val="0"/>
              </a:spcBef>
            </a:pPr>
            <a:r>
              <a:rPr lang="en-US" sz="7189" spc="251">
                <a:solidFill>
                  <a:srgbClr val="FFFFFF"/>
                </a:solidFill>
                <a:latin typeface="TT Berlinerins"/>
              </a:rPr>
              <a:t>Data Analysis -importance</a:t>
            </a:r>
          </a:p>
        </p:txBody>
      </p:sp>
      <p:sp>
        <p:nvSpPr>
          <p:cNvPr name="TextBox 6" id="6"/>
          <p:cNvSpPr txBox="true"/>
          <p:nvPr/>
        </p:nvSpPr>
        <p:spPr>
          <a:xfrm rot="0">
            <a:off x="1364049" y="3983299"/>
            <a:ext cx="16923951" cy="6486703"/>
          </a:xfrm>
          <a:prstGeom prst="rect">
            <a:avLst/>
          </a:prstGeom>
        </p:spPr>
        <p:txBody>
          <a:bodyPr anchor="t" rtlCol="false" tIns="0" lIns="0" bIns="0" rIns="0">
            <a:spAutoFit/>
          </a:bodyPr>
          <a:lstStyle/>
          <a:p>
            <a:pPr>
              <a:lnSpc>
                <a:spcPts val="4715"/>
              </a:lnSpc>
            </a:pPr>
            <a:r>
              <a:rPr lang="en-US" sz="3367">
                <a:solidFill>
                  <a:srgbClr val="000000"/>
                </a:solidFill>
                <a:latin typeface="Glacial Indifference"/>
              </a:rPr>
              <a:t>A huge part of a researcher’s job is to sift through data. That is literally the definition of “research.” However, today’s Information Age routinely produces a tidal wave of data, enough to overwhelm even the most dedicated researcher. From a birds eye view, data analysis:</a:t>
            </a:r>
          </a:p>
          <a:p>
            <a:pPr>
              <a:lnSpc>
                <a:spcPts val="4715"/>
              </a:lnSpc>
            </a:pPr>
            <a:r>
              <a:rPr lang="en-US" sz="3367">
                <a:solidFill>
                  <a:srgbClr val="000000"/>
                </a:solidFill>
                <a:latin typeface="Glacial Indifference"/>
              </a:rPr>
              <a:t>1. Plays a key role in distilling this information into a more accurate and relevant form, making it easier for researchers to do to their job.</a:t>
            </a:r>
          </a:p>
          <a:p>
            <a:pPr>
              <a:lnSpc>
                <a:spcPts val="4715"/>
              </a:lnSpc>
            </a:pPr>
            <a:r>
              <a:rPr lang="en-US" sz="3367">
                <a:solidFill>
                  <a:srgbClr val="000000"/>
                </a:solidFill>
                <a:latin typeface="Glacial Indifference"/>
              </a:rPr>
              <a:t>2. Provides researchers with a vast selection of different tools, such as descriptive statistics, inferential analysis, and quantitative analysis.</a:t>
            </a:r>
          </a:p>
          <a:p>
            <a:pPr>
              <a:lnSpc>
                <a:spcPts val="4715"/>
              </a:lnSpc>
            </a:pPr>
            <a:r>
              <a:rPr lang="en-US" sz="3367">
                <a:solidFill>
                  <a:srgbClr val="000000"/>
                </a:solidFill>
                <a:latin typeface="Glacial Indifference"/>
              </a:rPr>
              <a:t>3. Offers researchers better data and better ways to analyze and study said data.</a:t>
            </a:r>
          </a:p>
          <a:p>
            <a:pPr>
              <a:lnSpc>
                <a:spcPts val="4715"/>
              </a:lnSpc>
            </a:pPr>
          </a:p>
          <a:p>
            <a:pPr>
              <a:lnSpc>
                <a:spcPts val="4715"/>
              </a:lnSpc>
              <a:spcBef>
                <a:spcPct val="0"/>
              </a:spcBef>
            </a:pPr>
          </a:p>
        </p:txBody>
      </p:sp>
      <p:sp>
        <p:nvSpPr>
          <p:cNvPr name="Freeform 7" id="7"/>
          <p:cNvSpPr/>
          <p:nvPr/>
        </p:nvSpPr>
        <p:spPr>
          <a:xfrm flipH="false" flipV="false" rot="-5400000">
            <a:off x="16342297" y="5836337"/>
            <a:ext cx="5646680" cy="6426608"/>
          </a:xfrm>
          <a:custGeom>
            <a:avLst/>
            <a:gdLst/>
            <a:ahLst/>
            <a:cxnLst/>
            <a:rect r="r" b="b" t="t" l="l"/>
            <a:pathLst>
              <a:path h="6426608" w="5646680">
                <a:moveTo>
                  <a:pt x="0" y="0"/>
                </a:moveTo>
                <a:lnTo>
                  <a:pt x="5646680" y="0"/>
                </a:lnTo>
                <a:lnTo>
                  <a:pt x="5646680" y="6426608"/>
                </a:lnTo>
                <a:lnTo>
                  <a:pt x="0" y="6426608"/>
                </a:lnTo>
                <a:lnTo>
                  <a:pt x="0" y="0"/>
                </a:lnTo>
                <a:close/>
              </a:path>
            </a:pathLst>
          </a:custGeom>
          <a:blipFill>
            <a:blip r:embed="rId3"/>
            <a:stretch>
              <a:fillRect l="0" t="0" r="0" b="0"/>
            </a:stretch>
          </a:blipFill>
        </p:spPr>
      </p:sp>
      <p:sp>
        <p:nvSpPr>
          <p:cNvPr name="Freeform 8" id="8"/>
          <p:cNvSpPr/>
          <p:nvPr/>
        </p:nvSpPr>
        <p:spPr>
          <a:xfrm flipH="false" flipV="false" rot="1787164">
            <a:off x="13689488" y="-911425"/>
            <a:ext cx="4525691" cy="3390154"/>
          </a:xfrm>
          <a:custGeom>
            <a:avLst/>
            <a:gdLst/>
            <a:ahLst/>
            <a:cxnLst/>
            <a:rect r="r" b="b" t="t" l="l"/>
            <a:pathLst>
              <a:path h="3390154" w="4525691">
                <a:moveTo>
                  <a:pt x="0" y="0"/>
                </a:moveTo>
                <a:lnTo>
                  <a:pt x="4525691" y="0"/>
                </a:lnTo>
                <a:lnTo>
                  <a:pt x="4525691" y="3390154"/>
                </a:lnTo>
                <a:lnTo>
                  <a:pt x="0" y="3390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4348554">
            <a:off x="-1589569" y="5842913"/>
            <a:ext cx="4631283" cy="6756514"/>
          </a:xfrm>
          <a:custGeom>
            <a:avLst/>
            <a:gdLst/>
            <a:ahLst/>
            <a:cxnLst/>
            <a:rect r="r" b="b" t="t" l="l"/>
            <a:pathLst>
              <a:path h="6756514" w="4631283">
                <a:moveTo>
                  <a:pt x="0" y="0"/>
                </a:moveTo>
                <a:lnTo>
                  <a:pt x="4631283" y="0"/>
                </a:lnTo>
                <a:lnTo>
                  <a:pt x="4631283" y="6756514"/>
                </a:lnTo>
                <a:lnTo>
                  <a:pt x="0" y="675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03897"/>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2</a:t>
              </a:r>
            </a:p>
          </p:txBody>
        </p:sp>
      </p:grpSp>
      <p:sp>
        <p:nvSpPr>
          <p:cNvPr name="Freeform 9" id="9"/>
          <p:cNvSpPr/>
          <p:nvPr/>
        </p:nvSpPr>
        <p:spPr>
          <a:xfrm flipH="false" flipV="false" rot="0">
            <a:off x="7847186" y="3004752"/>
            <a:ext cx="6945054" cy="2205055"/>
          </a:xfrm>
          <a:custGeom>
            <a:avLst/>
            <a:gdLst/>
            <a:ahLst/>
            <a:cxnLst/>
            <a:rect r="r" b="b" t="t" l="l"/>
            <a:pathLst>
              <a:path h="2205055" w="6945054">
                <a:moveTo>
                  <a:pt x="0" y="0"/>
                </a:moveTo>
                <a:lnTo>
                  <a:pt x="6945054" y="0"/>
                </a:lnTo>
                <a:lnTo>
                  <a:pt x="6945054" y="2205055"/>
                </a:lnTo>
                <a:lnTo>
                  <a:pt x="0" y="2205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847186" y="5395544"/>
            <a:ext cx="9452089" cy="1690497"/>
          </a:xfrm>
          <a:prstGeom prst="rect">
            <a:avLst/>
          </a:prstGeom>
        </p:spPr>
        <p:txBody>
          <a:bodyPr anchor="t" rtlCol="false" tIns="0" lIns="0" bIns="0" rIns="0">
            <a:spAutoFit/>
          </a:bodyPr>
          <a:lstStyle/>
          <a:p>
            <a:pPr>
              <a:lnSpc>
                <a:spcPts val="13209"/>
              </a:lnSpc>
            </a:pPr>
            <a:r>
              <a:rPr lang="en-US" sz="11100" spc="288">
                <a:solidFill>
                  <a:srgbClr val="000000"/>
                </a:solidFill>
                <a:latin typeface="TT Berlinerins"/>
              </a:rPr>
              <a:t>Introduction</a:t>
            </a:r>
          </a:p>
        </p:txBody>
      </p:sp>
      <p:sp>
        <p:nvSpPr>
          <p:cNvPr name="TextBox 11" id="11"/>
          <p:cNvSpPr txBox="true"/>
          <p:nvPr/>
        </p:nvSpPr>
        <p:spPr>
          <a:xfrm rot="0">
            <a:off x="7044474" y="3357557"/>
            <a:ext cx="8607628" cy="1681000"/>
          </a:xfrm>
          <a:prstGeom prst="rect">
            <a:avLst/>
          </a:prstGeom>
        </p:spPr>
        <p:txBody>
          <a:bodyPr anchor="t" rtlCol="false" tIns="0" lIns="0" bIns="0" rIns="0">
            <a:spAutoFit/>
          </a:bodyPr>
          <a:lstStyle/>
          <a:p>
            <a:pPr algn="ctr">
              <a:lnSpc>
                <a:spcPts val="13235"/>
              </a:lnSpc>
            </a:pPr>
            <a:r>
              <a:rPr lang="en-US" sz="11122">
                <a:solidFill>
                  <a:srgbClr val="000000"/>
                </a:solidFill>
                <a:latin typeface="Pinyon Script"/>
              </a:rPr>
              <a:t>AI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5400000">
            <a:off x="3319379" y="732703"/>
            <a:ext cx="3338221" cy="3799301"/>
          </a:xfrm>
          <a:custGeom>
            <a:avLst/>
            <a:gdLst/>
            <a:ahLst/>
            <a:cxnLst/>
            <a:rect r="r" b="b" t="t" l="l"/>
            <a:pathLst>
              <a:path h="3799301" w="3338221">
                <a:moveTo>
                  <a:pt x="0" y="0"/>
                </a:moveTo>
                <a:lnTo>
                  <a:pt x="3338221" y="0"/>
                </a:lnTo>
                <a:lnTo>
                  <a:pt x="3338221" y="3799301"/>
                </a:lnTo>
                <a:lnTo>
                  <a:pt x="0" y="3799301"/>
                </a:lnTo>
                <a:lnTo>
                  <a:pt x="0" y="0"/>
                </a:lnTo>
                <a:close/>
              </a:path>
            </a:pathLst>
          </a:custGeom>
          <a:blipFill>
            <a:blip r:embed="rId3"/>
            <a:stretch>
              <a:fillRect l="0" t="0" r="0" b="0"/>
            </a:stretch>
          </a:blipFill>
        </p:spPr>
      </p:sp>
      <p:sp>
        <p:nvSpPr>
          <p:cNvPr name="Freeform 4" id="4"/>
          <p:cNvSpPr/>
          <p:nvPr/>
        </p:nvSpPr>
        <p:spPr>
          <a:xfrm flipH="false" flipV="false" rot="0">
            <a:off x="5114449" y="1633731"/>
            <a:ext cx="9994857" cy="1997246"/>
          </a:xfrm>
          <a:custGeom>
            <a:avLst/>
            <a:gdLst/>
            <a:ahLst/>
            <a:cxnLst/>
            <a:rect r="r" b="b" t="t" l="l"/>
            <a:pathLst>
              <a:path h="1997246" w="9994857">
                <a:moveTo>
                  <a:pt x="0" y="0"/>
                </a:moveTo>
                <a:lnTo>
                  <a:pt x="9994857" y="0"/>
                </a:lnTo>
                <a:lnTo>
                  <a:pt x="9994857" y="1997246"/>
                </a:lnTo>
                <a:lnTo>
                  <a:pt x="0" y="1997246"/>
                </a:lnTo>
                <a:lnTo>
                  <a:pt x="0" y="0"/>
                </a:lnTo>
                <a:close/>
              </a:path>
            </a:pathLst>
          </a:custGeom>
          <a:blipFill>
            <a:blip r:embed="rId4"/>
            <a:stretch>
              <a:fillRect l="0" t="-27818" r="0" b="0"/>
            </a:stretch>
          </a:blipFill>
        </p:spPr>
      </p:sp>
      <p:sp>
        <p:nvSpPr>
          <p:cNvPr name="TextBox 5" id="5"/>
          <p:cNvSpPr txBox="true"/>
          <p:nvPr/>
        </p:nvSpPr>
        <p:spPr>
          <a:xfrm rot="0">
            <a:off x="2800267" y="1789259"/>
            <a:ext cx="12309039" cy="1524265"/>
          </a:xfrm>
          <a:prstGeom prst="rect">
            <a:avLst/>
          </a:prstGeom>
        </p:spPr>
        <p:txBody>
          <a:bodyPr anchor="t" rtlCol="false" tIns="0" lIns="0" bIns="0" rIns="0">
            <a:spAutoFit/>
          </a:bodyPr>
          <a:lstStyle/>
          <a:p>
            <a:pPr algn="ctr" marL="0" indent="0" lvl="0">
              <a:lnSpc>
                <a:spcPts val="12585"/>
              </a:lnSpc>
              <a:spcBef>
                <a:spcPct val="0"/>
              </a:spcBef>
            </a:pPr>
            <a:r>
              <a:rPr lang="en-US" sz="8989" spc="314">
                <a:solidFill>
                  <a:srgbClr val="FFFFFF"/>
                </a:solidFill>
                <a:latin typeface="TT Berlinerins"/>
              </a:rPr>
              <a:t>Artificial Intelligence</a:t>
            </a:r>
          </a:p>
        </p:txBody>
      </p:sp>
      <p:sp>
        <p:nvSpPr>
          <p:cNvPr name="TextBox 6" id="6"/>
          <p:cNvSpPr txBox="true"/>
          <p:nvPr/>
        </p:nvSpPr>
        <p:spPr>
          <a:xfrm rot="0">
            <a:off x="7420422" y="3968302"/>
            <a:ext cx="4214270" cy="1518704"/>
          </a:xfrm>
          <a:prstGeom prst="rect">
            <a:avLst/>
          </a:prstGeom>
        </p:spPr>
        <p:txBody>
          <a:bodyPr anchor="t" rtlCol="false" tIns="0" lIns="0" bIns="0" rIns="0">
            <a:spAutoFit/>
          </a:bodyPr>
          <a:lstStyle/>
          <a:p>
            <a:pPr>
              <a:lnSpc>
                <a:spcPts val="12432"/>
              </a:lnSpc>
              <a:spcBef>
                <a:spcPct val="0"/>
              </a:spcBef>
            </a:pPr>
            <a:r>
              <a:rPr lang="en-US" sz="8880">
                <a:solidFill>
                  <a:srgbClr val="000000"/>
                </a:solidFill>
                <a:latin typeface="Pinyon Script"/>
              </a:rPr>
              <a:t>About</a:t>
            </a:r>
          </a:p>
        </p:txBody>
      </p:sp>
      <p:sp>
        <p:nvSpPr>
          <p:cNvPr name="TextBox 7" id="7"/>
          <p:cNvSpPr txBox="true"/>
          <p:nvPr/>
        </p:nvSpPr>
        <p:spPr>
          <a:xfrm rot="0">
            <a:off x="2800267" y="5948155"/>
            <a:ext cx="15487733" cy="3318411"/>
          </a:xfrm>
          <a:prstGeom prst="rect">
            <a:avLst/>
          </a:prstGeom>
        </p:spPr>
        <p:txBody>
          <a:bodyPr anchor="t" rtlCol="false" tIns="0" lIns="0" bIns="0" rIns="0">
            <a:spAutoFit/>
          </a:bodyPr>
          <a:lstStyle/>
          <a:p>
            <a:pPr>
              <a:lnSpc>
                <a:spcPts val="3291"/>
              </a:lnSpc>
            </a:pPr>
            <a:r>
              <a:rPr lang="en-US" sz="2350">
                <a:solidFill>
                  <a:srgbClr val="000000"/>
                </a:solidFill>
                <a:latin typeface="Glacial Indifference"/>
              </a:rPr>
              <a:t> The ability of a digital </a:t>
            </a:r>
            <a:r>
              <a:rPr lang="en-US" sz="2350" u="sng">
                <a:solidFill>
                  <a:srgbClr val="000000"/>
                </a:solidFill>
                <a:latin typeface="Glacial Indifference"/>
                <a:hlinkClick r:id="rId5" tooltip="https://www.britannica.com/technology/computer"/>
              </a:rPr>
              <a:t>computer</a:t>
            </a:r>
            <a:r>
              <a:rPr lang="en-US" sz="2350">
                <a:solidFill>
                  <a:srgbClr val="000000"/>
                </a:solidFill>
                <a:latin typeface="Glacial Indifference"/>
              </a:rPr>
              <a:t> or computer-controlled </a:t>
            </a:r>
            <a:r>
              <a:rPr lang="en-US" sz="2350" u="sng">
                <a:solidFill>
                  <a:srgbClr val="000000"/>
                </a:solidFill>
                <a:latin typeface="Glacial Indifference"/>
                <a:hlinkClick r:id="rId6" tooltip="https://www.britannica.com/technology/robot-technology"/>
              </a:rPr>
              <a:t>robot</a:t>
            </a:r>
            <a:r>
              <a:rPr lang="en-US" sz="2350">
                <a:solidFill>
                  <a:srgbClr val="000000"/>
                </a:solidFill>
                <a:latin typeface="Glacial Indifference"/>
              </a:rPr>
              <a:t> to perform tasks commonly associated with intelligent beings.</a:t>
            </a:r>
          </a:p>
          <a:p>
            <a:pPr>
              <a:lnSpc>
                <a:spcPts val="3291"/>
              </a:lnSpc>
            </a:pPr>
          </a:p>
          <a:p>
            <a:pPr>
              <a:lnSpc>
                <a:spcPts val="3291"/>
              </a:lnSpc>
            </a:pPr>
            <a:r>
              <a:rPr lang="en-US" sz="2350">
                <a:solidFill>
                  <a:srgbClr val="000000"/>
                </a:solidFill>
                <a:latin typeface="Glacial Indifference"/>
              </a:rPr>
              <a:t>The term is frequently applied to the project of developing systems endowed with the </a:t>
            </a:r>
            <a:r>
              <a:rPr lang="en-US" sz="2350" u="sng">
                <a:solidFill>
                  <a:srgbClr val="000000"/>
                </a:solidFill>
                <a:latin typeface="Glacial Indifference"/>
                <a:hlinkClick r:id="rId7" tooltip="https://www.merriam-webster.com/dictionary/intellectual"/>
              </a:rPr>
              <a:t>intellectual</a:t>
            </a:r>
            <a:r>
              <a:rPr lang="en-US" sz="2350">
                <a:solidFill>
                  <a:srgbClr val="000000"/>
                </a:solidFill>
                <a:latin typeface="Glacial Indifference"/>
              </a:rPr>
              <a:t> processes characteristic of humans, such as the ability to reason, discover meaning, generalize, or learn from past experience.</a:t>
            </a:r>
          </a:p>
          <a:p>
            <a:pPr>
              <a:lnSpc>
                <a:spcPts val="3291"/>
              </a:lnSpc>
            </a:pPr>
            <a:r>
              <a:rPr lang="en-US" sz="2350">
                <a:solidFill>
                  <a:srgbClr val="000000"/>
                </a:solidFill>
                <a:latin typeface="Glacial Indifference"/>
              </a:rPr>
              <a:t>At this stage,</a:t>
            </a:r>
          </a:p>
          <a:p>
            <a:pPr>
              <a:lnSpc>
                <a:spcPts val="3291"/>
              </a:lnSpc>
              <a:spcBef>
                <a:spcPct val="0"/>
              </a:spcBef>
            </a:pPr>
            <a:r>
              <a:rPr lang="en-US" sz="2350">
                <a:solidFill>
                  <a:srgbClr val="000000"/>
                </a:solidFill>
                <a:latin typeface="Glacial Indifference"/>
              </a:rPr>
              <a:t>There are as yet no programs that can match full human flexibility over wider domains or in tasks requiring much everyday knowledge.</a:t>
            </a:r>
          </a:p>
        </p:txBody>
      </p:sp>
      <p:sp>
        <p:nvSpPr>
          <p:cNvPr name="Freeform 8" id="8"/>
          <p:cNvSpPr/>
          <p:nvPr/>
        </p:nvSpPr>
        <p:spPr>
          <a:xfrm flipH="false" flipV="false" rot="-5400000">
            <a:off x="16342297" y="5836337"/>
            <a:ext cx="5646680" cy="6426608"/>
          </a:xfrm>
          <a:custGeom>
            <a:avLst/>
            <a:gdLst/>
            <a:ahLst/>
            <a:cxnLst/>
            <a:rect r="r" b="b" t="t" l="l"/>
            <a:pathLst>
              <a:path h="6426608" w="5646680">
                <a:moveTo>
                  <a:pt x="0" y="0"/>
                </a:moveTo>
                <a:lnTo>
                  <a:pt x="5646680" y="0"/>
                </a:lnTo>
                <a:lnTo>
                  <a:pt x="5646680" y="6426608"/>
                </a:lnTo>
                <a:lnTo>
                  <a:pt x="0" y="6426608"/>
                </a:lnTo>
                <a:lnTo>
                  <a:pt x="0" y="0"/>
                </a:lnTo>
                <a:close/>
              </a:path>
            </a:pathLst>
          </a:custGeom>
          <a:blipFill>
            <a:blip r:embed="rId3"/>
            <a:stretch>
              <a:fillRect l="0" t="0" r="0" b="0"/>
            </a:stretch>
          </a:blipFill>
        </p:spPr>
      </p:sp>
      <p:sp>
        <p:nvSpPr>
          <p:cNvPr name="Freeform 9" id="9"/>
          <p:cNvSpPr/>
          <p:nvPr/>
        </p:nvSpPr>
        <p:spPr>
          <a:xfrm flipH="false" flipV="false" rot="1787164">
            <a:off x="13689488" y="-911425"/>
            <a:ext cx="4525691" cy="3390154"/>
          </a:xfrm>
          <a:custGeom>
            <a:avLst/>
            <a:gdLst/>
            <a:ahLst/>
            <a:cxnLst/>
            <a:rect r="r" b="b" t="t" l="l"/>
            <a:pathLst>
              <a:path h="3390154" w="4525691">
                <a:moveTo>
                  <a:pt x="0" y="0"/>
                </a:moveTo>
                <a:lnTo>
                  <a:pt x="4525691" y="0"/>
                </a:lnTo>
                <a:lnTo>
                  <a:pt x="4525691" y="3390154"/>
                </a:lnTo>
                <a:lnTo>
                  <a:pt x="0" y="33901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4348554">
            <a:off x="-1589569" y="5842913"/>
            <a:ext cx="4631283" cy="6756514"/>
          </a:xfrm>
          <a:custGeom>
            <a:avLst/>
            <a:gdLst/>
            <a:ahLst/>
            <a:cxnLst/>
            <a:rect r="r" b="b" t="t" l="l"/>
            <a:pathLst>
              <a:path h="6756514" w="4631283">
                <a:moveTo>
                  <a:pt x="0" y="0"/>
                </a:moveTo>
                <a:lnTo>
                  <a:pt x="4631283" y="0"/>
                </a:lnTo>
                <a:lnTo>
                  <a:pt x="4631283" y="6756514"/>
                </a:lnTo>
                <a:lnTo>
                  <a:pt x="0" y="67565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03897"/>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3</a:t>
              </a:r>
            </a:p>
          </p:txBody>
        </p:sp>
      </p:grpSp>
      <p:sp>
        <p:nvSpPr>
          <p:cNvPr name="Freeform 9" id="9"/>
          <p:cNvSpPr/>
          <p:nvPr/>
        </p:nvSpPr>
        <p:spPr>
          <a:xfrm flipH="false" flipV="false" rot="0">
            <a:off x="6697214" y="2501874"/>
            <a:ext cx="9607254" cy="3050303"/>
          </a:xfrm>
          <a:custGeom>
            <a:avLst/>
            <a:gdLst/>
            <a:ahLst/>
            <a:cxnLst/>
            <a:rect r="r" b="b" t="t" l="l"/>
            <a:pathLst>
              <a:path h="3050303" w="9607254">
                <a:moveTo>
                  <a:pt x="0" y="0"/>
                </a:moveTo>
                <a:lnTo>
                  <a:pt x="9607254" y="0"/>
                </a:lnTo>
                <a:lnTo>
                  <a:pt x="9607254" y="3050303"/>
                </a:lnTo>
                <a:lnTo>
                  <a:pt x="0" y="30503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8916218" y="5767621"/>
            <a:ext cx="10887057" cy="1690497"/>
          </a:xfrm>
          <a:prstGeom prst="rect">
            <a:avLst/>
          </a:prstGeom>
        </p:spPr>
        <p:txBody>
          <a:bodyPr anchor="t" rtlCol="false" tIns="0" lIns="0" bIns="0" rIns="0">
            <a:spAutoFit/>
          </a:bodyPr>
          <a:lstStyle/>
          <a:p>
            <a:pPr>
              <a:lnSpc>
                <a:spcPts val="13209"/>
              </a:lnSpc>
            </a:pPr>
            <a:r>
              <a:rPr lang="en-US" sz="11100" spc="288">
                <a:solidFill>
                  <a:srgbClr val="000000"/>
                </a:solidFill>
                <a:latin typeface="TT Berlinerins"/>
              </a:rPr>
              <a:t>Cricket</a:t>
            </a:r>
          </a:p>
        </p:txBody>
      </p:sp>
      <p:sp>
        <p:nvSpPr>
          <p:cNvPr name="TextBox 11" id="11"/>
          <p:cNvSpPr txBox="true"/>
          <p:nvPr/>
        </p:nvSpPr>
        <p:spPr>
          <a:xfrm rot="0">
            <a:off x="7044474" y="3433757"/>
            <a:ext cx="8607628" cy="1690497"/>
          </a:xfrm>
          <a:prstGeom prst="rect">
            <a:avLst/>
          </a:prstGeom>
        </p:spPr>
        <p:txBody>
          <a:bodyPr anchor="t" rtlCol="false" tIns="0" lIns="0" bIns="0" rIns="0">
            <a:spAutoFit/>
          </a:bodyPr>
          <a:lstStyle/>
          <a:p>
            <a:pPr algn="ctr">
              <a:lnSpc>
                <a:spcPts val="13209"/>
              </a:lnSpc>
            </a:pPr>
            <a:r>
              <a:rPr lang="en-US" sz="11100">
                <a:solidFill>
                  <a:srgbClr val="000000"/>
                </a:solidFill>
                <a:latin typeface="Pinyon Script"/>
              </a:rPr>
              <a:t>Sports Industry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DAFwGTWNNG8</dc:identifier>
  <dcterms:modified xsi:type="dcterms:W3CDTF">2011-08-01T06:04:30Z</dcterms:modified>
  <cp:revision>1</cp:revision>
  <dc:title>AI and DA in Cricket</dc:title>
</cp:coreProperties>
</file>